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69" r:id="rId3"/>
    <p:sldId id="268" r:id="rId4"/>
    <p:sldId id="271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FFFF00"/>
    <a:srgbClr val="FFFF66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– </a:t>
          </a:r>
        </a:p>
        <a:p>
          <a:pPr algn="ctr">
            <a:lnSpc>
              <a:spcPct val="90000"/>
            </a:lnSpc>
          </a:pP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19.03.2018  </a:t>
          </a:r>
        </a:p>
        <a:p>
          <a:pPr algn="ctr">
            <a:lnSpc>
              <a:spcPct val="90000"/>
            </a:lnSpc>
          </a:pPr>
          <a:r>
            <a:rPr lang="uk-UA" sz="1600" dirty="0" smtClean="0">
              <a:latin typeface="+mn-lt"/>
            </a:rPr>
            <a:t>Реєстрація на ЗНО</a:t>
          </a:r>
        </a:p>
        <a:p>
          <a:pPr algn="ctr">
            <a:lnSpc>
              <a:spcPct val="90000"/>
            </a:lnSpc>
          </a:pPr>
          <a:r>
            <a:rPr lang="uk-UA" sz="1600" dirty="0" smtClean="0">
              <a:latin typeface="+mn-lt"/>
            </a:rPr>
            <a:t>на сайті </a:t>
          </a:r>
          <a:r>
            <a:rPr lang="en-US" sz="1600" u="sng" dirty="0" smtClean="0">
              <a:latin typeface="+mn-lt"/>
            </a:rPr>
            <a:t>testportal.gov.ua</a:t>
          </a:r>
          <a:r>
            <a:rPr lang="uk-UA" sz="1600" dirty="0" smtClean="0">
              <a:latin typeface="+mn-lt"/>
            </a:rPr>
            <a:t>  </a:t>
          </a:r>
        </a:p>
        <a:p>
          <a:pPr algn="l">
            <a:lnSpc>
              <a:spcPct val="100000"/>
            </a:lnSpc>
          </a:pPr>
          <a:endParaRPr lang="uk-UA" sz="1400" dirty="0" smtClean="0">
            <a:latin typeface="+mn-lt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06.02 -</a:t>
          </a:r>
        </a:p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02.04.2018 </a:t>
          </a:r>
          <a:r>
            <a:rPr lang="uk-UA" sz="2400" dirty="0" smtClean="0">
              <a:solidFill>
                <a:schemeClr val="tx1"/>
              </a:solidFill>
              <a:latin typeface="+mn-lt"/>
            </a:rPr>
            <a:t> </a:t>
          </a:r>
        </a:p>
        <a:p>
          <a:pPr algn="ctr"/>
          <a:r>
            <a:rPr lang="uk-UA" sz="1600" dirty="0" smtClean="0">
              <a:latin typeface="+mn-lt"/>
            </a:rPr>
            <a:t>Внесення змін до реєстраційних даних (перереєстрація)</a:t>
          </a:r>
          <a:endParaRPr lang="ru-RU" sz="1600" dirty="0">
            <a:latin typeface="+mn-lt"/>
          </a:endParaRP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30.04.2018  </a:t>
          </a:r>
        </a:p>
        <a:p>
          <a:pPr algn="ctr"/>
          <a:r>
            <a:rPr lang="uk-UA" sz="1600" dirty="0" smtClean="0">
              <a:latin typeface="+mn-lt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600" dirty="0">
            <a:latin typeface="+mn-lt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22.05 - 13.06.2018  </a:t>
          </a:r>
        </a:p>
        <a:p>
          <a:pPr algn="ctr"/>
          <a:r>
            <a:rPr lang="uk-UA" sz="1600" dirty="0" smtClean="0">
              <a:latin typeface="+mn-lt"/>
            </a:rPr>
            <a:t>Проведення основної сесії ЗНО</a:t>
          </a:r>
          <a:endParaRPr lang="ru-RU" sz="1600" dirty="0">
            <a:latin typeface="+mn-lt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21.06.2018  </a:t>
          </a:r>
        </a:p>
        <a:p>
          <a:pPr algn="ctr"/>
          <a:r>
            <a:rPr lang="uk-UA" sz="18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1600" dirty="0" smtClean="0">
              <a:latin typeface="+mn-lt"/>
            </a:rPr>
            <a:t>Розміщення результатів ЗНО на інформаційних сторінках учасників</a:t>
          </a:r>
          <a:endParaRPr lang="ru-RU" sz="1600" dirty="0">
            <a:latin typeface="+mn-lt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+mn-lt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</dgm:pt>
    <dgm:pt modelId="{8E1B84E4-C8B1-4F00-9BE0-44A011C0EA98}" type="pres">
      <dgm:prSet presAssocID="{FB284A89-4B35-493A-9D87-8A6FD6DB2B89}" presName="LShape" presStyleLbl="alignNode1" presStyleIdx="0" presStyleCnt="9"/>
      <dgm:spPr/>
    </dgm:pt>
    <dgm:pt modelId="{61287AA8-230E-4214-92F3-D6D2877A34F4}" type="pres">
      <dgm:prSet presAssocID="{FB284A89-4B35-493A-9D87-8A6FD6DB2B89}" presName="ParentText" presStyleLbl="revTx" presStyleIdx="0" presStyleCnt="5" custScaleX="125342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</dgm:pt>
    <dgm:pt modelId="{6C876CC4-0FC3-4E79-AA5D-E75A7912E650}" type="pres">
      <dgm:prSet presAssocID="{1B1E6BE3-E724-4127-A7B5-E9440442EFE0}" presName="space" presStyleCnt="0"/>
      <dgm:spPr/>
    </dgm:pt>
    <dgm:pt modelId="{208D2B7A-A41A-4093-96AE-0F9D55105282}" type="pres">
      <dgm:prSet presAssocID="{97C2E7B8-5AEA-40F3-87D4-E66045653082}" presName="composite" presStyleCnt="0"/>
      <dgm:spPr/>
    </dgm:pt>
    <dgm:pt modelId="{7E101DC6-582B-46E7-B6B7-3365B72A66D9}" type="pres">
      <dgm:prSet presAssocID="{97C2E7B8-5AEA-40F3-87D4-E66045653082}" presName="LShape" presStyleLbl="alignNode1" presStyleIdx="2" presStyleCnt="9"/>
      <dgm:spPr/>
    </dgm:pt>
    <dgm:pt modelId="{59B041BC-0083-4B1E-8528-DD62BFB4ED3E}" type="pres">
      <dgm:prSet presAssocID="{97C2E7B8-5AEA-40F3-87D4-E66045653082}" presName="ParentText" presStyleLbl="revTx" presStyleIdx="1" presStyleCnt="5" custScaleX="123411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</dgm:pt>
    <dgm:pt modelId="{3C1CFD6A-C65E-497C-82EF-798DD5BA088B}" type="pres">
      <dgm:prSet presAssocID="{4B829E79-CF95-41E2-924B-3ABC8428E6D5}" presName="space" presStyleCnt="0"/>
      <dgm:spPr/>
    </dgm:pt>
    <dgm:pt modelId="{9CD6AF98-2C41-4A66-81B1-BADE86D0C019}" type="pres">
      <dgm:prSet presAssocID="{E42517F9-3E00-40CC-BCD6-1C521E011435}" presName="composite" presStyleCnt="0"/>
      <dgm:spPr/>
    </dgm:pt>
    <dgm:pt modelId="{12CD8539-3F07-4643-9D4D-D52EC891BB50}" type="pres">
      <dgm:prSet presAssocID="{E42517F9-3E00-40CC-BCD6-1C521E011435}" presName="LShape" presStyleLbl="alignNode1" presStyleIdx="4" presStyleCnt="9" custScaleX="110000" custScaleY="110000"/>
      <dgm:spPr/>
    </dgm:pt>
    <dgm:pt modelId="{0924CB4F-5E25-4784-BF11-3D86D744E8FC}" type="pres">
      <dgm:prSet presAssocID="{E42517F9-3E00-40CC-BCD6-1C521E011435}" presName="ParentText" presStyleLbl="revTx" presStyleIdx="2" presStyleCnt="5" custScaleX="128729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</dgm:pt>
    <dgm:pt modelId="{D51D813B-652B-40AE-BAB8-E6FAC187B7C4}" type="pres">
      <dgm:prSet presAssocID="{4EB5A008-6571-4D74-BAAD-62F4433B2DD5}" presName="space" presStyleCnt="0"/>
      <dgm:spPr/>
    </dgm:pt>
    <dgm:pt modelId="{8291194F-83BA-471A-A1C4-846C0A15A172}" type="pres">
      <dgm:prSet presAssocID="{352D93BE-BADD-415B-9AC8-F43ADBA10178}" presName="composite" presStyleCnt="0"/>
      <dgm:spPr/>
    </dgm:pt>
    <dgm:pt modelId="{4927652E-C41B-4F4E-8BFC-D2BA962C9459}" type="pres">
      <dgm:prSet presAssocID="{352D93BE-BADD-415B-9AC8-F43ADBA10178}" presName="LShape" presStyleLbl="alignNode1" presStyleIdx="6" presStyleCnt="9"/>
      <dgm:spPr/>
    </dgm:pt>
    <dgm:pt modelId="{B1349B21-72D1-469C-8D47-FC94CF8F1F6E}" type="pres">
      <dgm:prSet presAssocID="{352D93BE-BADD-415B-9AC8-F43ADBA10178}" presName="ParentText" presStyleLbl="revTx" presStyleIdx="3" presStyleCnt="5" custScaleX="108123" custLinFactNeighborX="-1356" custLinFactNeighborY="1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>
        <a:solidFill>
          <a:srgbClr val="FFFF66"/>
        </a:solidFill>
      </dgm:spPr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</dgm:pt>
    <dgm:pt modelId="{EE2D3C1C-4341-4D03-8D53-96328080683C}" type="pres">
      <dgm:prSet presAssocID="{D5567CF3-DBC2-4569-9D87-AFC061CD7CD0}" presName="space" presStyleCnt="0"/>
      <dgm:spPr/>
    </dgm:pt>
    <dgm:pt modelId="{C15B9568-AA52-4030-A2E5-79DE3323BDE0}" type="pres">
      <dgm:prSet presAssocID="{BD65E9CC-1EE3-45FA-9A5F-D60230767EBD}" presName="composite" presStyleCnt="0"/>
      <dgm:spPr/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</dgm:pt>
    <dgm:pt modelId="{3C4673DB-32D5-45BA-9F3D-074BE20D71E7}" type="pres">
      <dgm:prSet presAssocID="{BD65E9CC-1EE3-45FA-9A5F-D60230767EBD}" presName="ParentText" presStyleLbl="revTx" presStyleIdx="4" presStyleCnt="5" custScaleX="117517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84E4-C8B1-4F00-9BE0-44A011C0EA98}">
      <dsp:nvSpPr>
        <dsp:cNvPr id="0" name=""/>
        <dsp:cNvSpPr/>
      </dsp:nvSpPr>
      <dsp:spPr>
        <a:xfrm rot="5400000">
          <a:off x="417146" y="2703030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7AA8-230E-4214-92F3-D6D2877A34F4}">
      <dsp:nvSpPr>
        <dsp:cNvPr id="0" name=""/>
        <dsp:cNvSpPr/>
      </dsp:nvSpPr>
      <dsp:spPr>
        <a:xfrm>
          <a:off x="0" y="3244717"/>
          <a:ext cx="219186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19.03.2018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Реєстрація на ЗНО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на сайті </a:t>
          </a:r>
          <a:r>
            <a:rPr lang="en-US" sz="1600" u="sng" kern="1200" dirty="0" smtClean="0">
              <a:latin typeface="+mn-lt"/>
            </a:rPr>
            <a:t>testportal.gov.ua</a:t>
          </a:r>
          <a:r>
            <a:rPr lang="uk-UA" sz="1600" kern="1200" dirty="0" smtClean="0">
              <a:latin typeface="+mn-lt"/>
            </a:rPr>
            <a:t> 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+mn-lt"/>
          </a:endParaRPr>
        </a:p>
      </dsp:txBody>
      <dsp:txXfrm>
        <a:off x="0" y="3244717"/>
        <a:ext cx="2191862" cy="1532842"/>
      </dsp:txXfrm>
    </dsp:sp>
    <dsp:sp modelId="{3E4BFC89-C3A6-493E-8FBC-7B11D7C199CE}">
      <dsp:nvSpPr>
        <dsp:cNvPr id="0" name=""/>
        <dsp:cNvSpPr/>
      </dsp:nvSpPr>
      <dsp:spPr>
        <a:xfrm>
          <a:off x="1641597" y="2560429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01DC6-582B-46E7-B6B7-3365B72A66D9}">
      <dsp:nvSpPr>
        <dsp:cNvPr id="0" name=""/>
        <dsp:cNvSpPr/>
      </dsp:nvSpPr>
      <dsp:spPr>
        <a:xfrm rot="5400000">
          <a:off x="2792032" y="2173298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41BC-0083-4B1E-8528-DD62BFB4ED3E}">
      <dsp:nvSpPr>
        <dsp:cNvPr id="0" name=""/>
        <dsp:cNvSpPr/>
      </dsp:nvSpPr>
      <dsp:spPr>
        <a:xfrm>
          <a:off x="2414606" y="2777648"/>
          <a:ext cx="2158094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06.02 -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02.04.2018 </a:t>
          </a:r>
          <a:r>
            <a:rPr lang="uk-UA" sz="2400" kern="1200" dirty="0" smtClean="0">
              <a:solidFill>
                <a:schemeClr val="tx1"/>
              </a:solidFill>
              <a:latin typeface="+mn-lt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Внесення змін до реєстраційних даних (перереєстрація)</a:t>
          </a:r>
          <a:endParaRPr lang="ru-RU" sz="1600" kern="1200" dirty="0">
            <a:latin typeface="+mn-lt"/>
          </a:endParaRPr>
        </a:p>
      </dsp:txBody>
      <dsp:txXfrm>
        <a:off x="2414606" y="2777648"/>
        <a:ext cx="2158094" cy="1532842"/>
      </dsp:txXfrm>
    </dsp:sp>
    <dsp:sp modelId="{82A4261F-6443-4087-BE1D-D5054F0FEE51}">
      <dsp:nvSpPr>
        <dsp:cNvPr id="0" name=""/>
        <dsp:cNvSpPr/>
      </dsp:nvSpPr>
      <dsp:spPr>
        <a:xfrm>
          <a:off x="4016483" y="2030696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8539-3F07-4643-9D4D-D52EC891BB50}">
      <dsp:nvSpPr>
        <dsp:cNvPr id="0" name=""/>
        <dsp:cNvSpPr/>
      </dsp:nvSpPr>
      <dsp:spPr>
        <a:xfrm rot="5400000">
          <a:off x="5209897" y="1546717"/>
          <a:ext cx="1280464" cy="213066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4CB4F-5E25-4784-BF11-3D86D744E8FC}">
      <dsp:nvSpPr>
        <dsp:cNvPr id="0" name=""/>
        <dsp:cNvSpPr/>
      </dsp:nvSpPr>
      <dsp:spPr>
        <a:xfrm>
          <a:off x="4866489" y="2280028"/>
          <a:ext cx="2251090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30.04.2018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600" kern="1200" dirty="0">
            <a:latin typeface="+mn-lt"/>
          </a:endParaRPr>
        </a:p>
      </dsp:txBody>
      <dsp:txXfrm>
        <a:off x="4866489" y="2280028"/>
        <a:ext cx="2251090" cy="1532842"/>
      </dsp:txXfrm>
    </dsp:sp>
    <dsp:sp modelId="{758A23DC-6185-497C-9D8C-0787F9A58FDA}">
      <dsp:nvSpPr>
        <dsp:cNvPr id="0" name=""/>
        <dsp:cNvSpPr/>
      </dsp:nvSpPr>
      <dsp:spPr>
        <a:xfrm>
          <a:off x="6492550" y="1500964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652E-C41B-4F4E-8BFC-D2BA962C9459}">
      <dsp:nvSpPr>
        <dsp:cNvPr id="0" name=""/>
        <dsp:cNvSpPr/>
      </dsp:nvSpPr>
      <dsp:spPr>
        <a:xfrm rot="5400000">
          <a:off x="7563021" y="1113833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49B21-72D1-469C-8D47-FC94CF8F1F6E}">
      <dsp:nvSpPr>
        <dsp:cNvPr id="0" name=""/>
        <dsp:cNvSpPr/>
      </dsp:nvSpPr>
      <dsp:spPr>
        <a:xfrm>
          <a:off x="7273974" y="1717478"/>
          <a:ext cx="189075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22.05 - 13.06.2018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+mn-lt"/>
            </a:rPr>
            <a:t>Проведення основної сесії ЗНО</a:t>
          </a:r>
          <a:endParaRPr lang="ru-RU" sz="1600" kern="1200" dirty="0">
            <a:latin typeface="+mn-lt"/>
          </a:endParaRPr>
        </a:p>
      </dsp:txBody>
      <dsp:txXfrm>
        <a:off x="7273974" y="1717478"/>
        <a:ext cx="1890752" cy="1532842"/>
      </dsp:txXfrm>
    </dsp:sp>
    <dsp:sp modelId="{F4E8C16E-7A12-4179-96C3-DA8ECD321B06}">
      <dsp:nvSpPr>
        <dsp:cNvPr id="0" name=""/>
        <dsp:cNvSpPr/>
      </dsp:nvSpPr>
      <dsp:spPr>
        <a:xfrm>
          <a:off x="8787471" y="971231"/>
          <a:ext cx="329944" cy="329944"/>
        </a:xfrm>
        <a:prstGeom prst="triangle">
          <a:avLst>
            <a:gd name="adj" fmla="val 100000"/>
          </a:avLst>
        </a:prstGeom>
        <a:solidFill>
          <a:srgbClr val="FFFF66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C4EE-A85A-449F-ABFD-43535677DB0F}">
      <dsp:nvSpPr>
        <dsp:cNvPr id="0" name=""/>
        <dsp:cNvSpPr/>
      </dsp:nvSpPr>
      <dsp:spPr>
        <a:xfrm rot="5400000">
          <a:off x="9793054" y="564335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73DB-32D5-45BA-9F3D-074BE20D71E7}">
      <dsp:nvSpPr>
        <dsp:cNvPr id="0" name=""/>
        <dsp:cNvSpPr/>
      </dsp:nvSpPr>
      <dsp:spPr>
        <a:xfrm>
          <a:off x="9499005" y="1171926"/>
          <a:ext cx="2055026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До 21.06.2018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</a:t>
          </a:r>
          <a:r>
            <a:rPr lang="uk-UA" sz="1600" kern="1200" dirty="0" smtClean="0">
              <a:latin typeface="+mn-lt"/>
            </a:rPr>
            <a:t>Розміщення результатів ЗНО на інформаційних сторінках учасників</a:t>
          </a:r>
          <a:endParaRPr lang="ru-RU" sz="1600" kern="1200" dirty="0">
            <a:latin typeface="+mn-lt"/>
          </a:endParaRPr>
        </a:p>
      </dsp:txBody>
      <dsp:txXfrm>
        <a:off x="9499005" y="1171926"/>
        <a:ext cx="2055026" cy="153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E597-C2D5-46EB-B8E5-F9B1D3A3709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9347-E339-4460-AAF2-FE4753D3F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6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7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E7-E02C-4FD1-B6D7-F3E7BB77CCFB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zno-kharkiv.org.ua" TargetMode="External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tm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8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047105" y="506908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FF0066"/>
                </a:solidFill>
                <a:latin typeface="+mn-lt"/>
              </a:rPr>
              <a:t>Календар ЗНО-2018</a:t>
            </a:r>
            <a:endParaRPr lang="ru-RU" sz="5400" b="1" dirty="0">
              <a:solidFill>
                <a:srgbClr val="FF006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262550" y="724277"/>
          <a:ext cx="11663604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671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1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964634" y="1999990"/>
            <a:ext cx="4429951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dirty="0" smtClean="0">
                <a:solidFill>
                  <a:srgbClr val="FF0066"/>
                </a:solidFill>
              </a:rPr>
              <a:t>Особи, які </a:t>
            </a:r>
            <a:r>
              <a:rPr lang="uk-UA" sz="2400" b="1" u="sng" dirty="0" smtClean="0"/>
              <a:t>отримують</a:t>
            </a:r>
            <a:r>
              <a:rPr lang="uk-UA" sz="2400" b="1" dirty="0">
                <a:solidFill>
                  <a:srgbClr val="FF0066"/>
                </a:solidFill>
              </a:rPr>
              <a:t> </a:t>
            </a:r>
            <a:r>
              <a:rPr lang="uk-UA" sz="2400" b="1" dirty="0" smtClean="0">
                <a:solidFill>
                  <a:srgbClr val="FF0066"/>
                </a:solidFill>
              </a:rPr>
              <a:t>повну </a:t>
            </a:r>
            <a:r>
              <a:rPr lang="uk-UA" sz="2400" b="1" dirty="0">
                <a:solidFill>
                  <a:srgbClr val="FF0066"/>
                </a:solidFill>
              </a:rPr>
              <a:t>загальну середню освіту у 2018</a:t>
            </a:r>
            <a:endParaRPr lang="ru-RU" sz="2400" b="1" dirty="0">
              <a:solidFill>
                <a:srgbClr val="FF0066"/>
              </a:solidFill>
            </a:endParaRPr>
          </a:p>
          <a:p>
            <a:pPr algn="ctr"/>
            <a:endParaRPr lang="ru-RU" sz="1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964634" y="3232923"/>
            <a:ext cx="4621353" cy="25575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600" u="sng" dirty="0">
                <a:latin typeface="Arial" panose="020B0604020202020204" pitchFamily="34" charset="0"/>
                <a:cs typeface="Arial" panose="020B0604020202020204" pitchFamily="34" charset="0"/>
              </a:rPr>
              <a:t>українська </a:t>
            </a:r>
            <a:r>
              <a:rPr lang="uk-UA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мова як </a:t>
            </a:r>
            <a:r>
              <a:rPr lang="uk-UA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uk-UA" sz="1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ОБОВЯЗКОВО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uk-U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решта предметів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складається у навчальному закладі (ПТНЗ/ВНЗ І-ІІ </a:t>
            </a:r>
            <a:r>
              <a:rPr lang="uk-UA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р.а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357188" algn="just"/>
            <a:endParaRPr lang="uk-U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мають право обрати інші предмети ЗНО, які </a:t>
            </a:r>
            <a:r>
              <a:rPr lang="uk-UA" sz="1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зараховуються як </a:t>
            </a: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endParaRPr lang="uk-U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605821" y="2834467"/>
            <a:ext cx="484632" cy="433835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6709098" y="2025029"/>
            <a:ext cx="4278075" cy="7124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dirty="0" smtClean="0">
                <a:solidFill>
                  <a:srgbClr val="FF0066"/>
                </a:solidFill>
              </a:rPr>
              <a:t>Особи, які </a:t>
            </a:r>
            <a:r>
              <a:rPr lang="uk-UA" sz="2400" b="1" u="sng" dirty="0" smtClean="0"/>
              <a:t>мають</a:t>
            </a:r>
            <a:r>
              <a:rPr lang="uk-UA" sz="2400" b="1" dirty="0" smtClean="0">
                <a:solidFill>
                  <a:srgbClr val="FF0066"/>
                </a:solidFill>
              </a:rPr>
              <a:t> </a:t>
            </a:r>
            <a:r>
              <a:rPr lang="uk-UA" sz="2400" b="1" dirty="0">
                <a:solidFill>
                  <a:srgbClr val="FF0066"/>
                </a:solidFill>
              </a:rPr>
              <a:t>повну загальну середню освіту</a:t>
            </a:r>
            <a:endParaRPr lang="ru-RU" sz="2400" b="1" dirty="0">
              <a:solidFill>
                <a:srgbClr val="FF0066"/>
              </a:solidFill>
            </a:endParaRPr>
          </a:p>
          <a:p>
            <a:pPr algn="ctr"/>
            <a:r>
              <a:rPr lang="uk-UA" sz="2000" b="1" dirty="0" smtClean="0">
                <a:solidFill>
                  <a:srgbClr val="FF0066"/>
                </a:solidFill>
                <a:latin typeface="+mn-lt"/>
              </a:rPr>
              <a:t> </a:t>
            </a:r>
          </a:p>
          <a:p>
            <a:pPr algn="ctr"/>
            <a:endParaRPr lang="ru-RU" sz="1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6933226" y="3250518"/>
            <a:ext cx="4015471" cy="23236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ЗНО з української мови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</a:p>
          <a:p>
            <a:pPr marL="342900" indent="-342900">
              <a:buAutoNum type="arabicPeriod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Предмети ЗНО -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із переліку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ВНЗ, в якій планується вступ</a:t>
            </a: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937293" y="2815570"/>
            <a:ext cx="484632" cy="433835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2064799" y="258996"/>
            <a:ext cx="786384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 smtClean="0">
                <a:solidFill>
                  <a:srgbClr val="FF0066"/>
                </a:solidFill>
                <a:latin typeface="+mn-lt"/>
              </a:rPr>
              <a:t>Учасники ЗНО-2018</a:t>
            </a:r>
            <a:endParaRPr lang="ru-RU" sz="48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>
          <a:xfrm>
            <a:off x="964633" y="5574214"/>
            <a:ext cx="4621354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000" b="1" u="sng" dirty="0" smtClean="0">
                <a:solidFill>
                  <a:srgbClr val="FF0066"/>
                </a:solidFill>
              </a:rPr>
              <a:t>Реєстрація на ЗНО - через навчальний заклад</a:t>
            </a:r>
            <a:endParaRPr lang="ru-RU" sz="2000" b="1" u="sng" dirty="0">
              <a:solidFill>
                <a:srgbClr val="FF0066"/>
              </a:solidFill>
            </a:endParaRPr>
          </a:p>
          <a:p>
            <a:pPr algn="ctr"/>
            <a:endParaRPr lang="ru-RU" sz="12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>
          <a:xfrm>
            <a:off x="6725985" y="5574214"/>
            <a:ext cx="4429951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000" b="1" u="sng" dirty="0" smtClean="0">
                <a:solidFill>
                  <a:srgbClr val="FF0066"/>
                </a:solidFill>
              </a:rPr>
              <a:t>Реєстрація на ЗНО  - самостійно</a:t>
            </a:r>
            <a:endParaRPr lang="ru-RU" sz="2000" b="1" u="sng" dirty="0">
              <a:solidFill>
                <a:srgbClr val="FF0066"/>
              </a:solidFill>
            </a:endParaRPr>
          </a:p>
          <a:p>
            <a:pPr algn="ctr"/>
            <a:endParaRPr lang="ru-RU" sz="1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2079818">
            <a:off x="3567499" y="1158902"/>
            <a:ext cx="567751" cy="715918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36421" y="6383028"/>
            <a:ext cx="10327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Можна обрати </a:t>
            </a:r>
            <a:r>
              <a:rPr lang="uk-UA" sz="2000" u="sng" dirty="0" smtClean="0"/>
              <a:t>не </a:t>
            </a:r>
            <a:r>
              <a:rPr lang="uk-UA" sz="2000" u="sng" dirty="0"/>
              <a:t>більше 4-х </a:t>
            </a:r>
            <a:r>
              <a:rPr lang="uk-UA" sz="2000" dirty="0" smtClean="0"/>
              <a:t>предметів ЗНО, з урахуванням  української мови </a:t>
            </a:r>
            <a:r>
              <a:rPr lang="uk-UA" sz="2000" dirty="0"/>
              <a:t>і </a:t>
            </a:r>
            <a:r>
              <a:rPr lang="uk-UA" sz="2000" dirty="0" smtClean="0"/>
              <a:t>літератури 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 rot="19173651">
            <a:off x="7550640" y="1185457"/>
            <a:ext cx="567751" cy="715918"/>
          </a:xfrm>
          <a:prstGeom prst="downArrow">
            <a:avLst/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9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" y="38725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408593" y="567330"/>
            <a:ext cx="7863840" cy="7723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FF0066"/>
                </a:solidFill>
                <a:latin typeface="+mn-lt"/>
              </a:rPr>
              <a:t>Реєстрація на ЗНО-2018</a:t>
            </a:r>
            <a:endParaRPr lang="ru-RU" sz="72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551934" y="1733352"/>
            <a:ext cx="1030009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uk-UA" alt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Визначитися із переліком предметів ЗНО, </a:t>
            </a:r>
            <a:r>
              <a:rPr lang="uk-UA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необхідних для вступу </a:t>
            </a:r>
            <a:r>
              <a:rPr lang="uk-UA" alt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(Правила </a:t>
            </a:r>
            <a:r>
              <a:rPr lang="uk-UA" alt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прийому до </a:t>
            </a:r>
            <a:r>
              <a:rPr lang="uk-UA" alt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ВНЗ 2018 року).</a:t>
            </a:r>
            <a:endParaRPr lang="ru-RU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551934" y="2983593"/>
            <a:ext cx="101908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6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128692" y="1918371"/>
            <a:ext cx="7863840" cy="13045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00FF"/>
                </a:solidFill>
                <a:latin typeface="+mn-lt"/>
              </a:rPr>
              <a:t>Пробне ЗНО-2018</a:t>
            </a:r>
          </a:p>
          <a:p>
            <a:pPr algn="ctr"/>
            <a:endParaRPr lang="uk-UA" sz="3600" b="1" dirty="0" smtClean="0">
              <a:solidFill>
                <a:srgbClr val="FF0066"/>
              </a:solidFill>
              <a:latin typeface="+mn-lt"/>
            </a:endParaRPr>
          </a:p>
          <a:p>
            <a:pPr algn="ctr"/>
            <a:r>
              <a:rPr lang="uk-UA" sz="3600" b="1" dirty="0" smtClean="0">
                <a:solidFill>
                  <a:srgbClr val="FF0066"/>
                </a:solidFill>
                <a:latin typeface="+mn-lt"/>
              </a:rPr>
              <a:t>Реєстрація – січень 2018 року на сайті ХРЦОЯО</a:t>
            </a:r>
          </a:p>
          <a:p>
            <a:pPr algn="ctr"/>
            <a:endParaRPr lang="uk-UA" sz="3600" b="1" dirty="0" smtClean="0">
              <a:solidFill>
                <a:srgbClr val="FF0066"/>
              </a:solidFill>
              <a:latin typeface="+mn-lt"/>
            </a:endParaRPr>
          </a:p>
          <a:p>
            <a:pPr algn="ctr"/>
            <a:r>
              <a:rPr lang="uk-UA" sz="3600" b="1" dirty="0" smtClean="0">
                <a:solidFill>
                  <a:srgbClr val="FF0066"/>
                </a:solidFill>
                <a:latin typeface="+mn-lt"/>
              </a:rPr>
              <a:t>Проведення </a:t>
            </a:r>
            <a:r>
              <a:rPr lang="uk-UA" sz="3600" b="1" smtClean="0">
                <a:solidFill>
                  <a:srgbClr val="FF0066"/>
                </a:solidFill>
                <a:latin typeface="+mn-lt"/>
              </a:rPr>
              <a:t>– березень </a:t>
            </a:r>
            <a:r>
              <a:rPr lang="uk-UA" sz="3600" b="1" dirty="0" smtClean="0">
                <a:solidFill>
                  <a:srgbClr val="FF0066"/>
                </a:solidFill>
                <a:latin typeface="+mn-lt"/>
              </a:rPr>
              <a:t>2018</a:t>
            </a:r>
            <a:endParaRPr lang="ru-RU" sz="3600" b="1" dirty="0">
              <a:solidFill>
                <a:srgbClr val="FF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1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uk-UA" altLang="ru-RU" sz="180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55750" y="23901"/>
            <a:ext cx="90092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rgbClr val="ED1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Інформаційна підтримка ХРЦОЯО</a:t>
            </a:r>
            <a:endParaRPr lang="uk-UA" sz="4400" b="1" dirty="0">
              <a:solidFill>
                <a:srgbClr val="ED11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1976301" y="1344589"/>
            <a:ext cx="79676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endParaRPr kumimoji="1" lang="uk-UA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sz="4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uk-UA" altLang="ru-RU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057) 705-07-37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100" dirty="0">
                <a:latin typeface="Arial" panose="020B0604020202020204" pitchFamily="34" charset="0"/>
                <a:cs typeface="Arial" panose="020B0604020202020204" pitchFamily="34" charset="0"/>
              </a:rPr>
              <a:t>097 83 23 496</a:t>
            </a:r>
            <a:endParaRPr kumimoji="1" lang="en-US" altLang="ru-RU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ХРЦОЯО: </a:t>
            </a:r>
            <a:endParaRPr kumimoji="1"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www.zno-kharkiv.org.ua</a:t>
            </a:r>
            <a:r>
              <a:rPr kumimoji="1" lang="uk-UA" alt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uk-UA" alt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Електронна </a:t>
            </a:r>
            <a:r>
              <a:rPr kumimoji="1"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пошта: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office@zno-kharkiv.org.ua</a:t>
            </a:r>
            <a:r>
              <a:rPr kumimoji="1"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майдан Свободи, 6, офіс 463, м. Харків, 61022</a:t>
            </a:r>
            <a:endParaRPr kumimoji="1"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01"/>
            <a:ext cx="1555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2017 -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0" t="85887" r="59633" b="10106"/>
          <a:stretch/>
        </p:blipFill>
        <p:spPr>
          <a:xfrm>
            <a:off x="11660661" y="7430570"/>
            <a:ext cx="370534" cy="298081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10784762" y="3851980"/>
            <a:ext cx="875899" cy="2685448"/>
            <a:chOff x="4312118" y="1992429"/>
            <a:chExt cx="875899" cy="2685448"/>
          </a:xfrm>
        </p:grpSpPr>
        <p:pic>
          <p:nvPicPr>
            <p:cNvPr id="10" name="Picture 2" descr="Результат пошуку зображень за запитом &quot;иконки соц сетейфейс&quot;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6" t="9372" r="62378" b="35318"/>
            <a:stretch/>
          </p:blipFill>
          <p:spPr bwMode="auto">
            <a:xfrm>
              <a:off x="4312118" y="1992429"/>
              <a:ext cx="875899" cy="178067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metal">
              <a:bevelT/>
              <a:bevelB w="114300" prst="artDeco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Результат пошуку зображень за запитом &quot;иконки соц сетейфейс&quot;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23" t="8526" r="10270" b="63371"/>
            <a:stretch/>
          </p:blipFill>
          <p:spPr bwMode="auto">
            <a:xfrm>
              <a:off x="4312118" y="3773103"/>
              <a:ext cx="875899" cy="90477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metal">
              <a:bevelT/>
              <a:bevelB w="114300" prst="artDeco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 rot="19536648">
            <a:off x="-252473" y="688456"/>
            <a:ext cx="2929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272</Words>
  <Application>Microsoft Office PowerPoint</Application>
  <PresentationFormat>Произвольный</PresentationFormat>
  <Paragraphs>63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User</cp:lastModifiedBy>
  <cp:revision>71</cp:revision>
  <dcterms:created xsi:type="dcterms:W3CDTF">2017-10-04T07:05:18Z</dcterms:created>
  <dcterms:modified xsi:type="dcterms:W3CDTF">2017-10-18T04:49:40Z</dcterms:modified>
</cp:coreProperties>
</file>