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2" r:id="rId3"/>
    <p:sldId id="260" r:id="rId4"/>
    <p:sldId id="281" r:id="rId5"/>
    <p:sldId id="268" r:id="rId6"/>
    <p:sldId id="270" r:id="rId7"/>
    <p:sldId id="262" r:id="rId8"/>
    <p:sldId id="269" r:id="rId9"/>
    <p:sldId id="273" r:id="rId10"/>
    <p:sldId id="274" r:id="rId11"/>
    <p:sldId id="275" r:id="rId12"/>
    <p:sldId id="276" r:id="rId13"/>
    <p:sldId id="272" r:id="rId14"/>
    <p:sldId id="26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1D1D"/>
    <a:srgbClr val="FFFF99"/>
    <a:srgbClr val="FFFF00"/>
    <a:srgbClr val="FFFF66"/>
    <a:srgbClr val="FF0066"/>
    <a:srgbClr val="FF66CC"/>
    <a:srgbClr val="FF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04DF2C-4517-42B5-B8F1-A1A574F876E5}" type="doc">
      <dgm:prSet loTypeId="urn:microsoft.com/office/officeart/2009/3/layout/StepUpProcess" loCatId="process" qsTypeId="urn:microsoft.com/office/officeart/2005/8/quickstyle/3d4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FB284A89-4B35-493A-9D87-8A6FD6DB2B89}">
      <dgm:prSet phldrT="[Текст]" custT="1"/>
      <dgm:spPr/>
      <dgm:t>
        <a:bodyPr/>
        <a:lstStyle/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algn="ctr">
            <a:lnSpc>
              <a:spcPct val="90000"/>
            </a:lnSpc>
          </a:pP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Реєстрація на ЗНО</a:t>
          </a:r>
        </a:p>
        <a:p>
          <a:pPr algn="ctr">
            <a:lnSpc>
              <a:spcPct val="90000"/>
            </a:lnSpc>
          </a:pPr>
          <a:r>
            <a:rPr lang="uk-UA" sz="1600" dirty="0" smtClean="0">
              <a:latin typeface="+mn-lt"/>
            </a:rPr>
            <a:t>на сайті </a:t>
          </a:r>
          <a:r>
            <a:rPr lang="en-US" sz="1600" u="sng" dirty="0" smtClean="0">
              <a:latin typeface="+mn-lt"/>
            </a:rPr>
            <a:t>testportal.gov.ua</a:t>
          </a:r>
          <a:r>
            <a:rPr lang="uk-UA" sz="1600" dirty="0" smtClean="0">
              <a:latin typeface="+mn-lt"/>
            </a:rPr>
            <a:t>  </a:t>
          </a:r>
        </a:p>
        <a:p>
          <a:pPr algn="l">
            <a:lnSpc>
              <a:spcPct val="100000"/>
            </a:lnSpc>
          </a:pPr>
          <a:endParaRPr lang="uk-UA" sz="1400" dirty="0" smtClean="0">
            <a:latin typeface="+mn-lt"/>
          </a:endParaRPr>
        </a:p>
      </dgm:t>
    </dgm:pt>
    <dgm:pt modelId="{FA7D1B41-C020-490F-B2F2-38A112549F53}" type="par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1B1E6BE3-E724-4127-A7B5-E9440442EFE0}" type="sibTrans" cxnId="{5023E58C-D115-4928-B3FC-49DC76990BC1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97C2E7B8-5AEA-40F3-87D4-E66045653082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dirty="0" smtClean="0">
              <a:solidFill>
                <a:schemeClr val="tx1"/>
              </a:solidFill>
              <a:latin typeface="+mn-lt"/>
            </a:rPr>
            <a:t> </a:t>
          </a:r>
        </a:p>
        <a:p>
          <a:pPr algn="ctr"/>
          <a:r>
            <a:rPr lang="uk-UA" sz="1600" dirty="0" smtClean="0">
              <a:latin typeface="+mn-lt"/>
            </a:rPr>
            <a:t>Внесення змін до реєстраційних даних (перереєстрація)</a:t>
          </a:r>
          <a:endParaRPr lang="ru-RU" sz="1600" dirty="0">
            <a:latin typeface="+mn-lt"/>
          </a:endParaRPr>
        </a:p>
      </dgm:t>
    </dgm:pt>
    <dgm:pt modelId="{DC5C1DBB-EFA1-42C3-9BC7-46603EE45C3C}" type="par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B829E79-CF95-41E2-924B-3ABC8428E6D5}" type="sibTrans" cxnId="{6F228822-BB69-436A-BF06-9054BBEB5236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E42517F9-3E00-40CC-BCD6-1C521E011435}">
      <dgm:prSet phldrT="[Текст]"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algn="ctr"/>
          <a:r>
            <a:rPr lang="uk-UA" sz="16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dirty="0">
            <a:latin typeface="+mn-lt"/>
          </a:endParaRPr>
        </a:p>
      </dgm:t>
    </dgm:pt>
    <dgm:pt modelId="{014448EB-6D8B-4D80-B797-965ABF24EF50}" type="par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4EB5A008-6571-4D74-BAAD-62F4433B2DD5}" type="sibTrans" cxnId="{2EC0B08A-3D36-4FE0-B506-8A1B901FF107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352D93BE-BADD-415B-9AC8-F43ADBA10178}">
      <dgm:prSet custT="1"/>
      <dgm:spPr/>
      <dgm:t>
        <a:bodyPr/>
        <a:lstStyle/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algn="ctr"/>
          <a:r>
            <a:rPr lang="uk-UA" sz="1600" dirty="0" smtClean="0">
              <a:latin typeface="+mn-lt"/>
            </a:rPr>
            <a:t>Проведення основної сесії ЗНО</a:t>
          </a:r>
          <a:endParaRPr lang="ru-RU" sz="1600" dirty="0">
            <a:latin typeface="+mn-lt"/>
          </a:endParaRPr>
        </a:p>
      </dgm:t>
    </dgm:pt>
    <dgm:pt modelId="{E0AB440C-1A1B-4C26-B4A0-46F24089DFEA}" type="par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D5567CF3-DBC2-4569-9D87-AFC061CD7CD0}" type="sibTrans" cxnId="{7E2A6C45-AD2E-4057-B8AA-E0CA7E4341F5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BD65E9CC-1EE3-45FA-9A5F-D60230767EBD}">
      <dgm:prSet custT="1"/>
      <dgm:spPr/>
      <dgm:t>
        <a:bodyPr/>
        <a:lstStyle/>
        <a:p>
          <a:pPr algn="ctr"/>
          <a:r>
            <a:rPr lang="uk-UA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algn="ctr"/>
          <a:r>
            <a:rPr lang="uk-UA" sz="18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dirty="0">
            <a:latin typeface="+mn-lt"/>
          </a:endParaRPr>
        </a:p>
      </dgm:t>
    </dgm:pt>
    <dgm:pt modelId="{AE72C902-C9B5-4DE8-BFFF-F2B6999B223B}" type="par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58261173-F572-43C8-9B06-E4EB645BCA5B}" type="sibTrans" cxnId="{9AB017C1-6B8A-4DEF-B998-26F82B2203AF}">
      <dgm:prSet/>
      <dgm:spPr/>
      <dgm:t>
        <a:bodyPr/>
        <a:lstStyle/>
        <a:p>
          <a:pPr algn="ctr"/>
          <a:endParaRPr lang="ru-RU" sz="2400">
            <a:latin typeface="+mn-lt"/>
          </a:endParaRPr>
        </a:p>
      </dgm:t>
    </dgm:pt>
    <dgm:pt modelId="{2FFB8CB2-4D3E-4528-8F2D-2E870F932E8B}" type="pres">
      <dgm:prSet presAssocID="{5504DF2C-4517-42B5-B8F1-A1A574F876E5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FDEB9D3-AA78-4805-8A75-17322D4C9B5F}" type="pres">
      <dgm:prSet presAssocID="{FB284A89-4B35-493A-9D87-8A6FD6DB2B89}" presName="composite" presStyleCnt="0"/>
      <dgm:spPr/>
    </dgm:pt>
    <dgm:pt modelId="{8E1B84E4-C8B1-4F00-9BE0-44A011C0EA98}" type="pres">
      <dgm:prSet presAssocID="{FB284A89-4B35-493A-9D87-8A6FD6DB2B89}" presName="LShape" presStyleLbl="alignNode1" presStyleIdx="0" presStyleCnt="9"/>
      <dgm:spPr/>
    </dgm:pt>
    <dgm:pt modelId="{61287AA8-230E-4214-92F3-D6D2877A34F4}" type="pres">
      <dgm:prSet presAssocID="{FB284A89-4B35-493A-9D87-8A6FD6DB2B89}" presName="ParentText" presStyleLbl="revTx" presStyleIdx="0" presStyleCnt="5" custScaleX="125342" custLinFactNeighborX="-131" custLinFactNeighborY="-24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4BFC89-C3A6-493E-8FBC-7B11D7C199CE}" type="pres">
      <dgm:prSet presAssocID="{FB284A89-4B35-493A-9D87-8A6FD6DB2B89}" presName="Triangle" presStyleLbl="alignNode1" presStyleIdx="1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A063BAE6-E83B-42EB-9B60-A00562C37D28}" type="pres">
      <dgm:prSet presAssocID="{1B1E6BE3-E724-4127-A7B5-E9440442EFE0}" presName="sibTrans" presStyleCnt="0"/>
      <dgm:spPr/>
    </dgm:pt>
    <dgm:pt modelId="{6C876CC4-0FC3-4E79-AA5D-E75A7912E650}" type="pres">
      <dgm:prSet presAssocID="{1B1E6BE3-E724-4127-A7B5-E9440442EFE0}" presName="space" presStyleCnt="0"/>
      <dgm:spPr/>
    </dgm:pt>
    <dgm:pt modelId="{208D2B7A-A41A-4093-96AE-0F9D55105282}" type="pres">
      <dgm:prSet presAssocID="{97C2E7B8-5AEA-40F3-87D4-E66045653082}" presName="composite" presStyleCnt="0"/>
      <dgm:spPr/>
    </dgm:pt>
    <dgm:pt modelId="{7E101DC6-582B-46E7-B6B7-3365B72A66D9}" type="pres">
      <dgm:prSet presAssocID="{97C2E7B8-5AEA-40F3-87D4-E66045653082}" presName="LShape" presStyleLbl="alignNode1" presStyleIdx="2" presStyleCnt="9"/>
      <dgm:spPr/>
    </dgm:pt>
    <dgm:pt modelId="{59B041BC-0083-4B1E-8528-DD62BFB4ED3E}" type="pres">
      <dgm:prSet presAssocID="{97C2E7B8-5AEA-40F3-87D4-E66045653082}" presName="ParentText" presStyleLbl="revTx" presStyleIdx="1" presStyleCnt="5" custScaleX="123411" custLinFactNeighborX="1234" custLinFactNeighborY="16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A4261F-6443-4087-BE1D-D5054F0FEE51}" type="pres">
      <dgm:prSet presAssocID="{97C2E7B8-5AEA-40F3-87D4-E66045653082}" presName="Triangle" presStyleLbl="alignNode1" presStyleIdx="3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8183CBFD-FF22-4C3A-9A45-E192E315148A}" type="pres">
      <dgm:prSet presAssocID="{4B829E79-CF95-41E2-924B-3ABC8428E6D5}" presName="sibTrans" presStyleCnt="0"/>
      <dgm:spPr/>
    </dgm:pt>
    <dgm:pt modelId="{3C1CFD6A-C65E-497C-82EF-798DD5BA088B}" type="pres">
      <dgm:prSet presAssocID="{4B829E79-CF95-41E2-924B-3ABC8428E6D5}" presName="space" presStyleCnt="0"/>
      <dgm:spPr/>
    </dgm:pt>
    <dgm:pt modelId="{9CD6AF98-2C41-4A66-81B1-BADE86D0C019}" type="pres">
      <dgm:prSet presAssocID="{E42517F9-3E00-40CC-BCD6-1C521E011435}" presName="composite" presStyleCnt="0"/>
      <dgm:spPr/>
    </dgm:pt>
    <dgm:pt modelId="{12CD8539-3F07-4643-9D4D-D52EC891BB50}" type="pres">
      <dgm:prSet presAssocID="{E42517F9-3E00-40CC-BCD6-1C521E011435}" presName="LShape" presStyleLbl="alignNode1" presStyleIdx="4" presStyleCnt="9" custScaleX="110000" custScaleY="110000"/>
      <dgm:spPr/>
    </dgm:pt>
    <dgm:pt modelId="{0924CB4F-5E25-4784-BF11-3D86D744E8FC}" type="pres">
      <dgm:prSet presAssocID="{E42517F9-3E00-40CC-BCD6-1C521E011435}" presName="ParentText" presStyleLbl="revTx" presStyleIdx="2" presStyleCnt="5" custScaleX="128729" custLinFactNeighborX="2510" custLinFactNeighborY="37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8A23DC-6185-497C-9D8C-0787F9A58FDA}" type="pres">
      <dgm:prSet presAssocID="{E42517F9-3E00-40CC-BCD6-1C521E011435}" presName="Triangle" presStyleLbl="alignNode1" presStyleIdx="5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E3ADAC99-B601-4812-AAF3-289B682A9BDF}" type="pres">
      <dgm:prSet presAssocID="{4EB5A008-6571-4D74-BAAD-62F4433B2DD5}" presName="sibTrans" presStyleCnt="0"/>
      <dgm:spPr/>
    </dgm:pt>
    <dgm:pt modelId="{D51D813B-652B-40AE-BAB8-E6FAC187B7C4}" type="pres">
      <dgm:prSet presAssocID="{4EB5A008-6571-4D74-BAAD-62F4433B2DD5}" presName="space" presStyleCnt="0"/>
      <dgm:spPr/>
    </dgm:pt>
    <dgm:pt modelId="{8291194F-83BA-471A-A1C4-846C0A15A172}" type="pres">
      <dgm:prSet presAssocID="{352D93BE-BADD-415B-9AC8-F43ADBA10178}" presName="composite" presStyleCnt="0"/>
      <dgm:spPr/>
    </dgm:pt>
    <dgm:pt modelId="{4927652E-C41B-4F4E-8BFC-D2BA962C9459}" type="pres">
      <dgm:prSet presAssocID="{352D93BE-BADD-415B-9AC8-F43ADBA10178}" presName="LShape" presStyleLbl="alignNode1" presStyleIdx="6" presStyleCnt="9"/>
      <dgm:spPr/>
    </dgm:pt>
    <dgm:pt modelId="{B1349B21-72D1-469C-8D47-FC94CF8F1F6E}" type="pres">
      <dgm:prSet presAssocID="{352D93BE-BADD-415B-9AC8-F43ADBA10178}" presName="ParentText" presStyleLbl="revTx" presStyleIdx="3" presStyleCnt="5" custScaleX="108123" custLinFactNeighborX="-1356" custLinFactNeighborY="16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8C16E-7A12-4179-96C3-DA8ECD321B06}" type="pres">
      <dgm:prSet presAssocID="{352D93BE-BADD-415B-9AC8-F43ADBA10178}" presName="Triangle" presStyleLbl="alignNode1" presStyleIdx="7" presStyleCnt="9"/>
      <dgm:spPr>
        <a:solidFill>
          <a:srgbClr val="FFFF66"/>
        </a:solidFill>
      </dgm:spPr>
      <dgm:t>
        <a:bodyPr/>
        <a:lstStyle/>
        <a:p>
          <a:endParaRPr lang="ru-RU"/>
        </a:p>
      </dgm:t>
    </dgm:pt>
    <dgm:pt modelId="{BE819B06-18B6-4D5D-94B4-27E3A646BD4B}" type="pres">
      <dgm:prSet presAssocID="{D5567CF3-DBC2-4569-9D87-AFC061CD7CD0}" presName="sibTrans" presStyleCnt="0"/>
      <dgm:spPr/>
    </dgm:pt>
    <dgm:pt modelId="{EE2D3C1C-4341-4D03-8D53-96328080683C}" type="pres">
      <dgm:prSet presAssocID="{D5567CF3-DBC2-4569-9D87-AFC061CD7CD0}" presName="space" presStyleCnt="0"/>
      <dgm:spPr/>
    </dgm:pt>
    <dgm:pt modelId="{C15B9568-AA52-4030-A2E5-79DE3323BDE0}" type="pres">
      <dgm:prSet presAssocID="{BD65E9CC-1EE3-45FA-9A5F-D60230767EBD}" presName="composite" presStyleCnt="0"/>
      <dgm:spPr/>
    </dgm:pt>
    <dgm:pt modelId="{A9ABC4EE-A85A-449F-ABFD-43535677DB0F}" type="pres">
      <dgm:prSet presAssocID="{BD65E9CC-1EE3-45FA-9A5F-D60230767EBD}" presName="LShape" presStyleLbl="alignNode1" presStyleIdx="8" presStyleCnt="9" custLinFactNeighborX="-8350" custLinFactNeighborY="-1698"/>
      <dgm:spPr/>
    </dgm:pt>
    <dgm:pt modelId="{3C4673DB-32D5-45BA-9F3D-074BE20D71E7}" type="pres">
      <dgm:prSet presAssocID="{BD65E9CC-1EE3-45FA-9A5F-D60230767EBD}" presName="ParentText" presStyleLbl="revTx" presStyleIdx="4" presStyleCnt="5" custScaleX="117517" custLinFactNeighborX="-6194" custLinFactNeighborY="5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608EB4-0075-4852-94AF-55CA4715B8C8}" type="presOf" srcId="{FB284A89-4B35-493A-9D87-8A6FD6DB2B89}" destId="{61287AA8-230E-4214-92F3-D6D2877A34F4}" srcOrd="0" destOrd="0" presId="urn:microsoft.com/office/officeart/2009/3/layout/StepUpProcess"/>
    <dgm:cxn modelId="{2EC0B08A-3D36-4FE0-B506-8A1B901FF107}" srcId="{5504DF2C-4517-42B5-B8F1-A1A574F876E5}" destId="{E42517F9-3E00-40CC-BCD6-1C521E011435}" srcOrd="2" destOrd="0" parTransId="{014448EB-6D8B-4D80-B797-965ABF24EF50}" sibTransId="{4EB5A008-6571-4D74-BAAD-62F4433B2DD5}"/>
    <dgm:cxn modelId="{B11EEC49-5238-4061-ACA3-609B1260BEB9}" type="presOf" srcId="{BD65E9CC-1EE3-45FA-9A5F-D60230767EBD}" destId="{3C4673DB-32D5-45BA-9F3D-074BE20D71E7}" srcOrd="0" destOrd="0" presId="urn:microsoft.com/office/officeart/2009/3/layout/StepUpProcess"/>
    <dgm:cxn modelId="{7E2A6C45-AD2E-4057-B8AA-E0CA7E4341F5}" srcId="{5504DF2C-4517-42B5-B8F1-A1A574F876E5}" destId="{352D93BE-BADD-415B-9AC8-F43ADBA10178}" srcOrd="3" destOrd="0" parTransId="{E0AB440C-1A1B-4C26-B4A0-46F24089DFEA}" sibTransId="{D5567CF3-DBC2-4569-9D87-AFC061CD7CD0}"/>
    <dgm:cxn modelId="{E075EEBB-3DB5-4E97-8B30-650CA8FAA275}" type="presOf" srcId="{5504DF2C-4517-42B5-B8F1-A1A574F876E5}" destId="{2FFB8CB2-4D3E-4528-8F2D-2E870F932E8B}" srcOrd="0" destOrd="0" presId="urn:microsoft.com/office/officeart/2009/3/layout/StepUpProcess"/>
    <dgm:cxn modelId="{5023E58C-D115-4928-B3FC-49DC76990BC1}" srcId="{5504DF2C-4517-42B5-B8F1-A1A574F876E5}" destId="{FB284A89-4B35-493A-9D87-8A6FD6DB2B89}" srcOrd="0" destOrd="0" parTransId="{FA7D1B41-C020-490F-B2F2-38A112549F53}" sibTransId="{1B1E6BE3-E724-4127-A7B5-E9440442EFE0}"/>
    <dgm:cxn modelId="{8F9466F8-2FE6-4BC4-80D3-F901CF577B1A}" type="presOf" srcId="{97C2E7B8-5AEA-40F3-87D4-E66045653082}" destId="{59B041BC-0083-4B1E-8528-DD62BFB4ED3E}" srcOrd="0" destOrd="0" presId="urn:microsoft.com/office/officeart/2009/3/layout/StepUpProcess"/>
    <dgm:cxn modelId="{BEA68A35-6CA7-4ED9-A3B1-AEE3FEEF8872}" type="presOf" srcId="{E42517F9-3E00-40CC-BCD6-1C521E011435}" destId="{0924CB4F-5E25-4784-BF11-3D86D744E8FC}" srcOrd="0" destOrd="0" presId="urn:microsoft.com/office/officeart/2009/3/layout/StepUpProcess"/>
    <dgm:cxn modelId="{6F228822-BB69-436A-BF06-9054BBEB5236}" srcId="{5504DF2C-4517-42B5-B8F1-A1A574F876E5}" destId="{97C2E7B8-5AEA-40F3-87D4-E66045653082}" srcOrd="1" destOrd="0" parTransId="{DC5C1DBB-EFA1-42C3-9BC7-46603EE45C3C}" sibTransId="{4B829E79-CF95-41E2-924B-3ABC8428E6D5}"/>
    <dgm:cxn modelId="{658BE79F-BB95-4063-A06F-B0397163F370}" type="presOf" srcId="{352D93BE-BADD-415B-9AC8-F43ADBA10178}" destId="{B1349B21-72D1-469C-8D47-FC94CF8F1F6E}" srcOrd="0" destOrd="0" presId="urn:microsoft.com/office/officeart/2009/3/layout/StepUpProcess"/>
    <dgm:cxn modelId="{9AB017C1-6B8A-4DEF-B998-26F82B2203AF}" srcId="{5504DF2C-4517-42B5-B8F1-A1A574F876E5}" destId="{BD65E9CC-1EE3-45FA-9A5F-D60230767EBD}" srcOrd="4" destOrd="0" parTransId="{AE72C902-C9B5-4DE8-BFFF-F2B6999B223B}" sibTransId="{58261173-F572-43C8-9B06-E4EB645BCA5B}"/>
    <dgm:cxn modelId="{0DADFD25-A3E3-468D-9134-8F34EFA8D6CD}" type="presParOf" srcId="{2FFB8CB2-4D3E-4528-8F2D-2E870F932E8B}" destId="{3FDEB9D3-AA78-4805-8A75-17322D4C9B5F}" srcOrd="0" destOrd="0" presId="urn:microsoft.com/office/officeart/2009/3/layout/StepUpProcess"/>
    <dgm:cxn modelId="{FC03DB7E-7CB9-47F4-81AD-0DE99B03C815}" type="presParOf" srcId="{3FDEB9D3-AA78-4805-8A75-17322D4C9B5F}" destId="{8E1B84E4-C8B1-4F00-9BE0-44A011C0EA98}" srcOrd="0" destOrd="0" presId="urn:microsoft.com/office/officeart/2009/3/layout/StepUpProcess"/>
    <dgm:cxn modelId="{C0002286-6F98-4A84-B04B-EBD47EDA1731}" type="presParOf" srcId="{3FDEB9D3-AA78-4805-8A75-17322D4C9B5F}" destId="{61287AA8-230E-4214-92F3-D6D2877A34F4}" srcOrd="1" destOrd="0" presId="urn:microsoft.com/office/officeart/2009/3/layout/StepUpProcess"/>
    <dgm:cxn modelId="{56A3707F-2DEC-4289-8A71-5A50F102F775}" type="presParOf" srcId="{3FDEB9D3-AA78-4805-8A75-17322D4C9B5F}" destId="{3E4BFC89-C3A6-493E-8FBC-7B11D7C199CE}" srcOrd="2" destOrd="0" presId="urn:microsoft.com/office/officeart/2009/3/layout/StepUpProcess"/>
    <dgm:cxn modelId="{03380CCF-E813-4E2C-9FC5-E9E89D837419}" type="presParOf" srcId="{2FFB8CB2-4D3E-4528-8F2D-2E870F932E8B}" destId="{A063BAE6-E83B-42EB-9B60-A00562C37D28}" srcOrd="1" destOrd="0" presId="urn:microsoft.com/office/officeart/2009/3/layout/StepUpProcess"/>
    <dgm:cxn modelId="{DCF7D813-5421-4D1E-AAC2-AE6BDBD237BC}" type="presParOf" srcId="{A063BAE6-E83B-42EB-9B60-A00562C37D28}" destId="{6C876CC4-0FC3-4E79-AA5D-E75A7912E650}" srcOrd="0" destOrd="0" presId="urn:microsoft.com/office/officeart/2009/3/layout/StepUpProcess"/>
    <dgm:cxn modelId="{0A1FD252-A9B6-4B8E-9EC0-11081A0F481F}" type="presParOf" srcId="{2FFB8CB2-4D3E-4528-8F2D-2E870F932E8B}" destId="{208D2B7A-A41A-4093-96AE-0F9D55105282}" srcOrd="2" destOrd="0" presId="urn:microsoft.com/office/officeart/2009/3/layout/StepUpProcess"/>
    <dgm:cxn modelId="{99E7BDB9-C2B4-4365-A3E8-34A38C910DF5}" type="presParOf" srcId="{208D2B7A-A41A-4093-96AE-0F9D55105282}" destId="{7E101DC6-582B-46E7-B6B7-3365B72A66D9}" srcOrd="0" destOrd="0" presId="urn:microsoft.com/office/officeart/2009/3/layout/StepUpProcess"/>
    <dgm:cxn modelId="{638C2865-E691-490D-9883-DDB0CD51CC11}" type="presParOf" srcId="{208D2B7A-A41A-4093-96AE-0F9D55105282}" destId="{59B041BC-0083-4B1E-8528-DD62BFB4ED3E}" srcOrd="1" destOrd="0" presId="urn:microsoft.com/office/officeart/2009/3/layout/StepUpProcess"/>
    <dgm:cxn modelId="{CF963AE9-6370-49D1-ABD3-2434B1F7BC5A}" type="presParOf" srcId="{208D2B7A-A41A-4093-96AE-0F9D55105282}" destId="{82A4261F-6443-4087-BE1D-D5054F0FEE51}" srcOrd="2" destOrd="0" presId="urn:microsoft.com/office/officeart/2009/3/layout/StepUpProcess"/>
    <dgm:cxn modelId="{3D7E01FB-D0DB-4E05-BFF3-D5E7BA81463D}" type="presParOf" srcId="{2FFB8CB2-4D3E-4528-8F2D-2E870F932E8B}" destId="{8183CBFD-FF22-4C3A-9A45-E192E315148A}" srcOrd="3" destOrd="0" presId="urn:microsoft.com/office/officeart/2009/3/layout/StepUpProcess"/>
    <dgm:cxn modelId="{D7DF8A1A-8C2D-47E6-BE1D-D059E262B194}" type="presParOf" srcId="{8183CBFD-FF22-4C3A-9A45-E192E315148A}" destId="{3C1CFD6A-C65E-497C-82EF-798DD5BA088B}" srcOrd="0" destOrd="0" presId="urn:microsoft.com/office/officeart/2009/3/layout/StepUpProcess"/>
    <dgm:cxn modelId="{527381F3-565C-4326-BA43-7D527031B5EE}" type="presParOf" srcId="{2FFB8CB2-4D3E-4528-8F2D-2E870F932E8B}" destId="{9CD6AF98-2C41-4A66-81B1-BADE86D0C019}" srcOrd="4" destOrd="0" presId="urn:microsoft.com/office/officeart/2009/3/layout/StepUpProcess"/>
    <dgm:cxn modelId="{31DF0169-2368-48A9-B839-55D3F6A19DFB}" type="presParOf" srcId="{9CD6AF98-2C41-4A66-81B1-BADE86D0C019}" destId="{12CD8539-3F07-4643-9D4D-D52EC891BB50}" srcOrd="0" destOrd="0" presId="urn:microsoft.com/office/officeart/2009/3/layout/StepUpProcess"/>
    <dgm:cxn modelId="{52DDA2A6-169D-4B28-ACF8-CD209E193B61}" type="presParOf" srcId="{9CD6AF98-2C41-4A66-81B1-BADE86D0C019}" destId="{0924CB4F-5E25-4784-BF11-3D86D744E8FC}" srcOrd="1" destOrd="0" presId="urn:microsoft.com/office/officeart/2009/3/layout/StepUpProcess"/>
    <dgm:cxn modelId="{4CAF8D95-91DA-478B-A68E-9C9582B02061}" type="presParOf" srcId="{9CD6AF98-2C41-4A66-81B1-BADE86D0C019}" destId="{758A23DC-6185-497C-9D8C-0787F9A58FDA}" srcOrd="2" destOrd="0" presId="urn:microsoft.com/office/officeart/2009/3/layout/StepUpProcess"/>
    <dgm:cxn modelId="{415A0D40-5D3D-469A-9AEE-5426FC5DE766}" type="presParOf" srcId="{2FFB8CB2-4D3E-4528-8F2D-2E870F932E8B}" destId="{E3ADAC99-B601-4812-AAF3-289B682A9BDF}" srcOrd="5" destOrd="0" presId="urn:microsoft.com/office/officeart/2009/3/layout/StepUpProcess"/>
    <dgm:cxn modelId="{DA05C9A9-D4D2-4105-9850-E395EE3B3967}" type="presParOf" srcId="{E3ADAC99-B601-4812-AAF3-289B682A9BDF}" destId="{D51D813B-652B-40AE-BAB8-E6FAC187B7C4}" srcOrd="0" destOrd="0" presId="urn:microsoft.com/office/officeart/2009/3/layout/StepUpProcess"/>
    <dgm:cxn modelId="{2FB6B679-1474-4021-A50E-0C0E29AA2CAD}" type="presParOf" srcId="{2FFB8CB2-4D3E-4528-8F2D-2E870F932E8B}" destId="{8291194F-83BA-471A-A1C4-846C0A15A172}" srcOrd="6" destOrd="0" presId="urn:microsoft.com/office/officeart/2009/3/layout/StepUpProcess"/>
    <dgm:cxn modelId="{BA32E843-C650-4522-9249-1E9D7F6E3909}" type="presParOf" srcId="{8291194F-83BA-471A-A1C4-846C0A15A172}" destId="{4927652E-C41B-4F4E-8BFC-D2BA962C9459}" srcOrd="0" destOrd="0" presId="urn:microsoft.com/office/officeart/2009/3/layout/StepUpProcess"/>
    <dgm:cxn modelId="{A29A39BF-1323-4C92-B55B-AFCD7FD110C6}" type="presParOf" srcId="{8291194F-83BA-471A-A1C4-846C0A15A172}" destId="{B1349B21-72D1-469C-8D47-FC94CF8F1F6E}" srcOrd="1" destOrd="0" presId="urn:microsoft.com/office/officeart/2009/3/layout/StepUpProcess"/>
    <dgm:cxn modelId="{8F6EE9D5-0B24-4CCF-A446-49B7C30D7540}" type="presParOf" srcId="{8291194F-83BA-471A-A1C4-846C0A15A172}" destId="{F4E8C16E-7A12-4179-96C3-DA8ECD321B06}" srcOrd="2" destOrd="0" presId="urn:microsoft.com/office/officeart/2009/3/layout/StepUpProcess"/>
    <dgm:cxn modelId="{9E2752A9-F1E4-4E5D-BAAE-33E2D3E8FF8D}" type="presParOf" srcId="{2FFB8CB2-4D3E-4528-8F2D-2E870F932E8B}" destId="{BE819B06-18B6-4D5D-94B4-27E3A646BD4B}" srcOrd="7" destOrd="0" presId="urn:microsoft.com/office/officeart/2009/3/layout/StepUpProcess"/>
    <dgm:cxn modelId="{B8A9ABCC-AD08-4083-9FFE-49B4394300BD}" type="presParOf" srcId="{BE819B06-18B6-4D5D-94B4-27E3A646BD4B}" destId="{EE2D3C1C-4341-4D03-8D53-96328080683C}" srcOrd="0" destOrd="0" presId="urn:microsoft.com/office/officeart/2009/3/layout/StepUpProcess"/>
    <dgm:cxn modelId="{1B27DB9F-6073-4FE7-8F24-6638C2CFC2AB}" type="presParOf" srcId="{2FFB8CB2-4D3E-4528-8F2D-2E870F932E8B}" destId="{C15B9568-AA52-4030-A2E5-79DE3323BDE0}" srcOrd="8" destOrd="0" presId="urn:microsoft.com/office/officeart/2009/3/layout/StepUpProcess"/>
    <dgm:cxn modelId="{54F33A62-EA3A-435E-B7B2-8D1FDF838926}" type="presParOf" srcId="{C15B9568-AA52-4030-A2E5-79DE3323BDE0}" destId="{A9ABC4EE-A85A-449F-ABFD-43535677DB0F}" srcOrd="0" destOrd="0" presId="urn:microsoft.com/office/officeart/2009/3/layout/StepUpProcess"/>
    <dgm:cxn modelId="{582AE100-3681-4093-987E-670EDF1C28AF}" type="presParOf" srcId="{C15B9568-AA52-4030-A2E5-79DE3323BDE0}" destId="{3C4673DB-32D5-45BA-9F3D-074BE20D71E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1B84E4-C8B1-4F00-9BE0-44A011C0EA98}">
      <dsp:nvSpPr>
        <dsp:cNvPr id="0" name=""/>
        <dsp:cNvSpPr/>
      </dsp:nvSpPr>
      <dsp:spPr>
        <a:xfrm rot="5400000">
          <a:off x="417146" y="2703030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287AA8-230E-4214-92F3-D6D2877A34F4}">
      <dsp:nvSpPr>
        <dsp:cNvPr id="0" name=""/>
        <dsp:cNvSpPr/>
      </dsp:nvSpPr>
      <dsp:spPr>
        <a:xfrm>
          <a:off x="0" y="3244717"/>
          <a:ext cx="219186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–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19.03.2018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Реєстрація на ЗНО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на сайті </a:t>
          </a:r>
          <a:r>
            <a:rPr lang="en-US" sz="1600" u="sng" kern="1200" dirty="0" smtClean="0">
              <a:latin typeface="+mn-lt"/>
            </a:rPr>
            <a:t>testportal.gov.ua</a:t>
          </a:r>
          <a:r>
            <a:rPr lang="uk-UA" sz="1600" kern="1200" dirty="0" smtClean="0">
              <a:latin typeface="+mn-lt"/>
            </a:rPr>
            <a:t>  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uk-UA" sz="1400" kern="1200" dirty="0" smtClean="0">
            <a:latin typeface="+mn-lt"/>
          </a:endParaRPr>
        </a:p>
      </dsp:txBody>
      <dsp:txXfrm>
        <a:off x="0" y="3244717"/>
        <a:ext cx="2191862" cy="1532842"/>
      </dsp:txXfrm>
    </dsp:sp>
    <dsp:sp modelId="{3E4BFC89-C3A6-493E-8FBC-7B11D7C199CE}">
      <dsp:nvSpPr>
        <dsp:cNvPr id="0" name=""/>
        <dsp:cNvSpPr/>
      </dsp:nvSpPr>
      <dsp:spPr>
        <a:xfrm>
          <a:off x="1641597" y="2560429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101DC6-582B-46E7-B6B7-3365B72A66D9}">
      <dsp:nvSpPr>
        <dsp:cNvPr id="0" name=""/>
        <dsp:cNvSpPr/>
      </dsp:nvSpPr>
      <dsp:spPr>
        <a:xfrm rot="5400000">
          <a:off x="2792032" y="2173298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B041BC-0083-4B1E-8528-DD62BFB4ED3E}">
      <dsp:nvSpPr>
        <dsp:cNvPr id="0" name=""/>
        <dsp:cNvSpPr/>
      </dsp:nvSpPr>
      <dsp:spPr>
        <a:xfrm>
          <a:off x="2414606" y="2777648"/>
          <a:ext cx="2158094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06.02 -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02.04.2018 </a:t>
          </a:r>
          <a:r>
            <a:rPr lang="uk-UA" sz="2400" kern="1200" dirty="0" smtClean="0">
              <a:solidFill>
                <a:schemeClr val="tx1"/>
              </a:solidFill>
              <a:latin typeface="+mn-lt"/>
            </a:rPr>
            <a:t>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Внесення змін до реєстраційних даних (перереєстрація)</a:t>
          </a:r>
          <a:endParaRPr lang="ru-RU" sz="1600" kern="1200" dirty="0">
            <a:latin typeface="+mn-lt"/>
          </a:endParaRPr>
        </a:p>
      </dsp:txBody>
      <dsp:txXfrm>
        <a:off x="2414606" y="2777648"/>
        <a:ext cx="2158094" cy="1532842"/>
      </dsp:txXfrm>
    </dsp:sp>
    <dsp:sp modelId="{82A4261F-6443-4087-BE1D-D5054F0FEE51}">
      <dsp:nvSpPr>
        <dsp:cNvPr id="0" name=""/>
        <dsp:cNvSpPr/>
      </dsp:nvSpPr>
      <dsp:spPr>
        <a:xfrm>
          <a:off x="4016483" y="2030696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D8539-3F07-4643-9D4D-D52EC891BB50}">
      <dsp:nvSpPr>
        <dsp:cNvPr id="0" name=""/>
        <dsp:cNvSpPr/>
      </dsp:nvSpPr>
      <dsp:spPr>
        <a:xfrm rot="5400000">
          <a:off x="5209897" y="1546717"/>
          <a:ext cx="1280464" cy="2130664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4CB4F-5E25-4784-BF11-3D86D744E8FC}">
      <dsp:nvSpPr>
        <dsp:cNvPr id="0" name=""/>
        <dsp:cNvSpPr/>
      </dsp:nvSpPr>
      <dsp:spPr>
        <a:xfrm>
          <a:off x="4866489" y="2280028"/>
          <a:ext cx="2251090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30.04.2018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Розміщення запрошень-перепусток на інформаційних сторінках учасників (роздруковуються самостійно)</a:t>
          </a:r>
          <a:endParaRPr lang="ru-RU" sz="1600" kern="1200" dirty="0">
            <a:latin typeface="+mn-lt"/>
          </a:endParaRPr>
        </a:p>
      </dsp:txBody>
      <dsp:txXfrm>
        <a:off x="4866489" y="2280028"/>
        <a:ext cx="2251090" cy="1532842"/>
      </dsp:txXfrm>
    </dsp:sp>
    <dsp:sp modelId="{758A23DC-6185-497C-9D8C-0787F9A58FDA}">
      <dsp:nvSpPr>
        <dsp:cNvPr id="0" name=""/>
        <dsp:cNvSpPr/>
      </dsp:nvSpPr>
      <dsp:spPr>
        <a:xfrm>
          <a:off x="6492550" y="1500964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27652E-C41B-4F4E-8BFC-D2BA962C9459}">
      <dsp:nvSpPr>
        <dsp:cNvPr id="0" name=""/>
        <dsp:cNvSpPr/>
      </dsp:nvSpPr>
      <dsp:spPr>
        <a:xfrm rot="5400000">
          <a:off x="7563021" y="1113833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49B21-72D1-469C-8D47-FC94CF8F1F6E}">
      <dsp:nvSpPr>
        <dsp:cNvPr id="0" name=""/>
        <dsp:cNvSpPr/>
      </dsp:nvSpPr>
      <dsp:spPr>
        <a:xfrm>
          <a:off x="7273974" y="1717478"/>
          <a:ext cx="1890752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22.05 - 13.06.2018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latin typeface="+mn-lt"/>
            </a:rPr>
            <a:t>Проведення основної сесії ЗНО</a:t>
          </a:r>
          <a:endParaRPr lang="ru-RU" sz="1600" kern="1200" dirty="0">
            <a:latin typeface="+mn-lt"/>
          </a:endParaRPr>
        </a:p>
      </dsp:txBody>
      <dsp:txXfrm>
        <a:off x="7273974" y="1717478"/>
        <a:ext cx="1890752" cy="1532842"/>
      </dsp:txXfrm>
    </dsp:sp>
    <dsp:sp modelId="{F4E8C16E-7A12-4179-96C3-DA8ECD321B06}">
      <dsp:nvSpPr>
        <dsp:cNvPr id="0" name=""/>
        <dsp:cNvSpPr/>
      </dsp:nvSpPr>
      <dsp:spPr>
        <a:xfrm>
          <a:off x="8787471" y="971231"/>
          <a:ext cx="329944" cy="329944"/>
        </a:xfrm>
        <a:prstGeom prst="triangle">
          <a:avLst>
            <a:gd name="adj" fmla="val 100000"/>
          </a:avLst>
        </a:prstGeom>
        <a:solidFill>
          <a:srgbClr val="FFFF66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ABC4EE-A85A-449F-ABFD-43535677DB0F}">
      <dsp:nvSpPr>
        <dsp:cNvPr id="0" name=""/>
        <dsp:cNvSpPr/>
      </dsp:nvSpPr>
      <dsp:spPr>
        <a:xfrm rot="5400000">
          <a:off x="9793054" y="564335"/>
          <a:ext cx="1164058" cy="1936967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4673DB-32D5-45BA-9F3D-074BE20D71E7}">
      <dsp:nvSpPr>
        <dsp:cNvPr id="0" name=""/>
        <dsp:cNvSpPr/>
      </dsp:nvSpPr>
      <dsp:spPr>
        <a:xfrm>
          <a:off x="9499005" y="1171926"/>
          <a:ext cx="2055026" cy="15328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До 21.06.2018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 </a:t>
          </a:r>
          <a:r>
            <a:rPr lang="uk-UA" sz="1600" kern="1200" dirty="0" smtClean="0">
              <a:latin typeface="+mn-lt"/>
            </a:rPr>
            <a:t>Розміщення результатів ЗНО на інформаційних сторінках учасників</a:t>
          </a:r>
          <a:endParaRPr lang="ru-RU" sz="1600" kern="1200" dirty="0">
            <a:latin typeface="+mn-lt"/>
          </a:endParaRPr>
        </a:p>
      </dsp:txBody>
      <dsp:txXfrm>
        <a:off x="9499005" y="1171926"/>
        <a:ext cx="2055026" cy="1532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6E597-C2D5-46EB-B8E5-F9B1D3A37095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19347-E339-4460-AAF2-FE4753D3F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289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52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61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619347-E339-4460-AAF2-FE4753D3FE9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06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65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89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5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37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07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1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8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9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284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E7-E02C-4FD1-B6D7-F3E7BB77CCFB}" type="datetimeFigureOut">
              <a:rPr lang="ru-RU" smtClean="0"/>
              <a:t>18.10.2017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7B78-C3DE-47B7-B7DA-67F62170DB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23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office@zno-kharkiv.org.ua" TargetMode="External"/><Relationship Id="rId2" Type="http://schemas.openxmlformats.org/officeDocument/2006/relationships/hyperlink" Target="http://www.zno-kharkiv.org.ua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tm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7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44911" y="246833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Особливості ЗНО-2018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5042781" y="5758971"/>
            <a:ext cx="2542420" cy="194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ПТНЗ, ВНЗ І-ІІ </a:t>
            </a:r>
            <a:r>
              <a:rPr lang="uk-UA" sz="2400" b="1" dirty="0" err="1" smtClean="0">
                <a:solidFill>
                  <a:srgbClr val="FF0066"/>
                </a:solidFill>
                <a:latin typeface="+mn-lt"/>
              </a:rPr>
              <a:t>р.а</a:t>
            </a:r>
            <a:r>
              <a:rPr lang="uk-UA" sz="2400" b="1" dirty="0" smtClean="0">
                <a:solidFill>
                  <a:srgbClr val="FF0066"/>
                </a:solidFill>
                <a:latin typeface="+mn-lt"/>
              </a:rPr>
              <a:t>.</a:t>
            </a:r>
            <a:endParaRPr lang="ru-RU" sz="24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981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249906" y="64008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 descr="01.english2017-1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5" t="19410" r="24463" b="39790"/>
          <a:stretch/>
        </p:blipFill>
        <p:spPr>
          <a:xfrm>
            <a:off x="158221" y="2086644"/>
            <a:ext cx="5881036" cy="2437230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7" name="Рисунок 6" descr="01.english2017-1.pdf - Adobe Acrobat Reader DC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91" t="34557" r="20970" b="1209"/>
          <a:stretch/>
        </p:blipFill>
        <p:spPr>
          <a:xfrm>
            <a:off x="5466730" y="3502547"/>
            <a:ext cx="6678744" cy="33554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5964762" y="1939379"/>
            <a:ext cx="600020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/>
              <a:t>Особлива </a:t>
            </a:r>
            <a:r>
              <a:rPr lang="uk-UA" sz="3200" b="1" dirty="0" smtClean="0"/>
              <a:t>увага до програми </a:t>
            </a:r>
            <a:r>
              <a:rPr lang="uk-UA" sz="3200" b="1" dirty="0"/>
              <a:t>з </a:t>
            </a:r>
            <a:r>
              <a:rPr lang="uk-UA" sz="3200" b="1" dirty="0" smtClean="0"/>
              <a:t>іноземних мов </a:t>
            </a:r>
            <a:endParaRPr lang="uk-UA" sz="3200" b="1" dirty="0"/>
          </a:p>
          <a:p>
            <a:pPr algn="ctr"/>
            <a:endParaRPr lang="uk-UA" b="1" dirty="0"/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504497" y="835155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98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925882" y="125356"/>
            <a:ext cx="9746597" cy="1325563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ЗНО з іноземних мов </a:t>
            </a:r>
          </a:p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(англійської, іспанської, німецької, французької)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6829" y="1401658"/>
            <a:ext cx="11608915" cy="4718306"/>
            <a:chOff x="301752" y="612646"/>
            <a:chExt cx="11195304" cy="471830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301752" y="1499616"/>
              <a:ext cx="2231136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7505" y="1729354"/>
              <a:ext cx="2109216" cy="22006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2400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Складові частини тесту:</a:t>
              </a:r>
            </a:p>
            <a:p>
              <a:pPr lvl="0" algn="ctr"/>
              <a:endParaRPr lang="uk-UA" sz="900" dirty="0" smtClean="0">
                <a:latin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Читання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Використання мови</a:t>
              </a:r>
            </a:p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  <a:cs typeface="Times New Roman" panose="02020603050405020304" pitchFamily="18" charset="0"/>
                </a:rPr>
                <a:t>Письмо</a:t>
              </a:r>
              <a:endParaRPr lang="uk-UA" sz="20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2816352" y="1499616"/>
              <a:ext cx="1993392" cy="2834640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4974336" y="1499615"/>
              <a:ext cx="1801368" cy="2775989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Дворівневі </a:t>
              </a:r>
            </a:p>
            <a:p>
              <a:pPr lvl="0" algn="ctr"/>
              <a:r>
                <a:rPr lang="uk-UA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предметні тести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7013448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847594" y="2198099"/>
              <a:ext cx="187452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lvl="0" indent="-342900">
                <a:buFont typeface="Arial" panose="020B0604020202020204" pitchFamily="34" charset="0"/>
                <a:buChar char="•"/>
              </a:pPr>
              <a:r>
                <a:rPr lang="uk-UA" sz="2000" b="1" dirty="0" smtClean="0">
                  <a:latin typeface="Calibri" panose="020F0502020204030204" pitchFamily="34" charset="0"/>
                </a:rPr>
                <a:t>Аудіювання </a:t>
              </a:r>
              <a:r>
                <a:rPr lang="uk-UA" dirty="0" smtClean="0">
                  <a:latin typeface="Calibri" panose="020F0502020204030204" pitchFamily="34" charset="0"/>
                </a:rPr>
                <a:t> (розуміння </a:t>
              </a:r>
              <a:r>
                <a:rPr lang="uk-UA" dirty="0">
                  <a:latin typeface="Calibri" panose="020F0502020204030204" pitchFamily="34" charset="0"/>
                </a:rPr>
                <a:t>мови на </a:t>
              </a:r>
              <a:r>
                <a:rPr lang="uk-UA" dirty="0" smtClean="0">
                  <a:latin typeface="Calibri" panose="020F0502020204030204" pitchFamily="34" charset="0"/>
                </a:rPr>
                <a:t>слух)</a:t>
              </a:r>
              <a:endParaRPr lang="ru-RU" sz="1300" dirty="0">
                <a:latin typeface="Calibri" panose="020F0502020204030204" pitchFamily="34" charset="0"/>
              </a:endParaRPr>
            </a:p>
          </p:txBody>
        </p:sp>
        <p:pic>
          <p:nvPicPr>
            <p:cNvPr id="12" name="Рисунок 11"/>
            <p:cNvPicPr/>
            <p:nvPr/>
          </p:nvPicPr>
          <p:blipFill rotWithShape="1">
            <a:blip r:embed="rId3"/>
            <a:srcRect l="26648" t="45338" r="61403" b="32806"/>
            <a:stretch/>
          </p:blipFill>
          <p:spPr bwMode="auto">
            <a:xfrm>
              <a:off x="3433917" y="3343475"/>
              <a:ext cx="717550" cy="757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640824" y="612646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9640824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013448" y="3685030"/>
              <a:ext cx="1856232" cy="1645922"/>
            </a:xfrm>
            <a:prstGeom prst="round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278129" y="1314949"/>
              <a:ext cx="13268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В1 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7374862" y="4334256"/>
              <a:ext cx="12650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uk-UA" b="1" dirty="0">
                  <a:latin typeface="Arial" panose="020B0604020202020204" pitchFamily="34" charset="0"/>
                  <a:cs typeface="Arial" panose="020B0604020202020204" pitchFamily="34" charset="0"/>
                </a:rPr>
                <a:t>Рівень В2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9759695" y="699396"/>
              <a:ext cx="161848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/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рівні стандарту або академічному рівні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759695" y="3950305"/>
              <a:ext cx="1618490" cy="1137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dirty="0">
                  <a:latin typeface="Arial" panose="020B0604020202020204" pitchFamily="34" charset="0"/>
                  <a:cs typeface="Arial" panose="020B0604020202020204" pitchFamily="34" charset="0"/>
                </a:rPr>
                <a:t>для випускників, які вивчали іноземну мову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на профільному рівні</a:t>
              </a:r>
            </a:p>
          </p:txBody>
        </p:sp>
        <p:cxnSp>
          <p:nvCxnSpPr>
            <p:cNvPr id="20" name="Прямая соединительная линия 19"/>
            <p:cNvCxnSpPr>
              <a:stCxn id="6" idx="3"/>
              <a:endCxn id="8" idx="1"/>
            </p:cNvCxnSpPr>
            <p:nvPr/>
          </p:nvCxnSpPr>
          <p:spPr>
            <a:xfrm>
              <a:off x="2532888" y="2916936"/>
              <a:ext cx="28346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>
              <a:endCxn id="10" idx="2"/>
            </p:cNvCxnSpPr>
            <p:nvPr/>
          </p:nvCxnSpPr>
          <p:spPr>
            <a:xfrm flipV="1">
              <a:off x="6775704" y="2258568"/>
              <a:ext cx="1165860" cy="658368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endCxn id="15" idx="0"/>
            </p:cNvCxnSpPr>
            <p:nvPr/>
          </p:nvCxnSpPr>
          <p:spPr>
            <a:xfrm>
              <a:off x="6775704" y="2916936"/>
              <a:ext cx="1165860" cy="768094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>
              <a:stCxn id="10" idx="3"/>
              <a:endCxn id="13" idx="1"/>
            </p:cNvCxnSpPr>
            <p:nvPr/>
          </p:nvCxnSpPr>
          <p:spPr>
            <a:xfrm>
              <a:off x="8869680" y="1435607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5" idx="3"/>
              <a:endCxn id="14" idx="1"/>
            </p:cNvCxnSpPr>
            <p:nvPr/>
          </p:nvCxnSpPr>
          <p:spPr>
            <a:xfrm>
              <a:off x="8869680" y="4507991"/>
              <a:ext cx="771144" cy="0"/>
            </a:xfrm>
            <a:prstGeom prst="line">
              <a:avLst/>
            </a:prstGeom>
            <a:ln w="57150">
              <a:solidFill>
                <a:srgbClr val="FF00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Заголовок 4"/>
          <p:cNvSpPr txBox="1">
            <a:spLocks/>
          </p:cNvSpPr>
          <p:nvPr/>
        </p:nvSpPr>
        <p:spPr>
          <a:xfrm>
            <a:off x="301767" y="6197865"/>
            <a:ext cx="11493978" cy="74556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Увага! </a:t>
            </a:r>
            <a:r>
              <a:rPr lang="uk-UA" sz="1600" dirty="0" smtClean="0">
                <a:latin typeface="+mn-lt"/>
              </a:rPr>
              <a:t>У разі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ЗНО=ДПА з іноземної мови</a:t>
            </a:r>
            <a:r>
              <a:rPr lang="uk-UA" sz="1600" dirty="0" smtClean="0">
                <a:latin typeface="+mn-lt"/>
              </a:rPr>
              <a:t> випускники старшої школи ЗНЗ 2018 року, які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бажають </a:t>
            </a:r>
            <a:r>
              <a:rPr lang="uk-UA" sz="1600" dirty="0" smtClean="0">
                <a:latin typeface="+mn-lt"/>
              </a:rPr>
              <a:t>зарахувати результат ЗНО як оцінку ДПА та вивчали цю іноземну мову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на профільному рівні, </a:t>
            </a:r>
            <a:r>
              <a:rPr lang="uk-UA" sz="1600" b="1" dirty="0" smtClean="0">
                <a:latin typeface="+mn-lt"/>
              </a:rPr>
              <a:t> </a:t>
            </a:r>
            <a:r>
              <a:rPr lang="uk-UA" sz="1600" dirty="0" smtClean="0">
                <a:latin typeface="+mn-lt"/>
              </a:rPr>
              <a:t>мають складати відповідний предметний тест рівня </a:t>
            </a:r>
            <a:r>
              <a:rPr lang="uk-UA" sz="1600" b="1" dirty="0" smtClean="0">
                <a:solidFill>
                  <a:srgbClr val="FF0066"/>
                </a:solidFill>
                <a:latin typeface="+mn-lt"/>
              </a:rPr>
              <a:t>В2.</a:t>
            </a:r>
            <a:endParaRPr lang="uk-UA" sz="1600" dirty="0" smtClean="0">
              <a:latin typeface="+mn-lt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2646427" y="3564701"/>
            <a:ext cx="1871" cy="264122"/>
          </a:xfrm>
          <a:prstGeom prst="line">
            <a:avLst/>
          </a:prstGeom>
          <a:ln w="5715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 rot="19536648">
            <a:off x="-452189" y="868699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latin typeface="Calibri" panose="020F0502020204030204" pitchFamily="34" charset="0"/>
                <a:cs typeface="Times New Roman" panose="02020603050405020304" pitchFamily="18" charset="0"/>
              </a:rPr>
              <a:t>Що нового у тесті з іноземних мов</a:t>
            </a:r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1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pic>
        <p:nvPicPr>
          <p:cNvPr id="8" name="Рисунок 7" descr="Характеристика сертифікаційної роботи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9960" r="57571" b="46563"/>
          <a:stretch/>
        </p:blipFill>
        <p:spPr>
          <a:xfrm>
            <a:off x="1231416" y="2308633"/>
            <a:ext cx="4493365" cy="4121654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642852" y="4173078"/>
            <a:ext cx="3917013" cy="308387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452361" y="3327303"/>
            <a:ext cx="5480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smtClean="0"/>
              <a:t>структура </a:t>
            </a:r>
            <a:r>
              <a:rPr lang="ru-RU" sz="2400" dirty="0" err="1" smtClean="0"/>
              <a:t>тестів</a:t>
            </a:r>
            <a:r>
              <a:rPr lang="uk-UA" sz="2400" dirty="0"/>
              <a:t>;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/>
              <a:t>ч</a:t>
            </a:r>
            <a:r>
              <a:rPr lang="ru-RU" sz="2400" dirty="0" smtClean="0"/>
              <a:t>ас </a:t>
            </a:r>
            <a:r>
              <a:rPr lang="ru-RU" sz="2400" dirty="0" err="1" smtClean="0"/>
              <a:t>виконання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кількість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типи</a:t>
            </a:r>
            <a:r>
              <a:rPr lang="ru-RU" sz="2400" dirty="0"/>
              <a:t> </a:t>
            </a:r>
            <a:r>
              <a:rPr lang="ru-RU" sz="2400" dirty="0" err="1" smtClean="0"/>
              <a:t>завдань</a:t>
            </a:r>
            <a:r>
              <a:rPr lang="ru-RU" sz="2400" dirty="0" smtClean="0"/>
              <a:t>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400" dirty="0" err="1" smtClean="0"/>
              <a:t>схеми</a:t>
            </a:r>
            <a:r>
              <a:rPr lang="ru-RU" sz="2400" dirty="0" smtClean="0"/>
              <a:t> </a:t>
            </a:r>
            <a:r>
              <a:rPr lang="ru-RU" sz="2400" dirty="0" err="1"/>
              <a:t>нарахування</a:t>
            </a:r>
            <a:r>
              <a:rPr lang="ru-RU" sz="2400" dirty="0"/>
              <a:t> </a:t>
            </a:r>
            <a:r>
              <a:rPr lang="ru-RU" sz="2400" dirty="0" err="1"/>
              <a:t>тестових</a:t>
            </a:r>
            <a:r>
              <a:rPr lang="ru-RU" sz="2400" dirty="0"/>
              <a:t> </a:t>
            </a:r>
            <a:r>
              <a:rPr lang="ru-RU" sz="2400" dirty="0" err="1" smtClean="0"/>
              <a:t>балів</a:t>
            </a:r>
            <a:endParaRPr lang="ru-RU" sz="24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uk-UA" sz="2400" dirty="0"/>
              <a:t>завдання тесту зараховуються як результат </a:t>
            </a:r>
            <a:r>
              <a:rPr lang="uk-UA" sz="2400" dirty="0" smtClean="0"/>
              <a:t>ДПА</a:t>
            </a:r>
            <a:endParaRPr lang="uk-UA" sz="2400" dirty="0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2520441" y="354954"/>
            <a:ext cx="7863840" cy="1325563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Характеристики сертифікаційних робіт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4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128692" y="1918371"/>
            <a:ext cx="7863840" cy="130451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0000FF"/>
                </a:solidFill>
                <a:latin typeface="+mn-lt"/>
              </a:rPr>
              <a:t>Пробне ЗНО-2018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Реєстрація – січень 2018 року на сайті ХРЦОЯО</a:t>
            </a:r>
          </a:p>
          <a:p>
            <a:pPr algn="ctr"/>
            <a:endParaRPr lang="uk-UA" sz="3600" b="1" dirty="0" smtClean="0">
              <a:solidFill>
                <a:srgbClr val="FF0066"/>
              </a:solidFill>
              <a:latin typeface="+mn-lt"/>
            </a:endParaRPr>
          </a:p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Проведення </a:t>
            </a:r>
            <a:r>
              <a:rPr lang="uk-UA" sz="3600" b="1" smtClean="0">
                <a:solidFill>
                  <a:srgbClr val="FF0066"/>
                </a:solidFill>
                <a:latin typeface="+mn-lt"/>
              </a:rPr>
              <a:t>– березень </a:t>
            </a:r>
            <a:r>
              <a:rPr lang="uk-UA" sz="3600" b="1" dirty="0" smtClean="0">
                <a:solidFill>
                  <a:srgbClr val="FF0066"/>
                </a:solidFill>
                <a:latin typeface="+mn-lt"/>
              </a:rPr>
              <a:t>2018</a:t>
            </a:r>
            <a:endParaRPr lang="ru-RU" sz="3600" b="1" dirty="0">
              <a:solidFill>
                <a:srgbClr val="FF0066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068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6"/>
          <p:cNvSpPr txBox="1">
            <a:spLocks noChangeArrowheads="1"/>
          </p:cNvSpPr>
          <p:nvPr/>
        </p:nvSpPr>
        <p:spPr bwMode="auto">
          <a:xfrm rot="-806291">
            <a:off x="1992313" y="5949950"/>
            <a:ext cx="1943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uk-UA" altLang="ru-RU" sz="1800">
              <a:latin typeface="Arial" panose="020B0604020202020204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356444" y="100382"/>
            <a:ext cx="92073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400" b="1" dirty="0" smtClean="0">
                <a:solidFill>
                  <a:srgbClr val="ED11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Інформаційна підтримка ХРЦОЯО</a:t>
            </a:r>
            <a:endParaRPr lang="uk-UA" sz="4400" b="1" dirty="0">
              <a:solidFill>
                <a:srgbClr val="ED11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3012" name="Text Box 8"/>
          <p:cNvSpPr txBox="1">
            <a:spLocks noChangeArrowheads="1"/>
          </p:cNvSpPr>
          <p:nvPr/>
        </p:nvSpPr>
        <p:spPr bwMode="auto">
          <a:xfrm>
            <a:off x="1976301" y="1344589"/>
            <a:ext cx="7967663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solidFill>
                <a:srgbClr val="004376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Телефон:</a:t>
            </a:r>
            <a:endParaRPr kumimoji="1" lang="uk-UA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sz="4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uk-UA" altLang="ru-RU" sz="4100" dirty="0" smtClean="0">
                <a:latin typeface="Arial" panose="020B0604020202020204" pitchFamily="34" charset="0"/>
                <a:cs typeface="Arial" panose="020B0604020202020204" pitchFamily="34" charset="0"/>
              </a:rPr>
              <a:t>057) 705-07-37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4100" dirty="0">
                <a:latin typeface="Arial" panose="020B0604020202020204" pitchFamily="34" charset="0"/>
                <a:cs typeface="Arial" panose="020B0604020202020204" pitchFamily="34" charset="0"/>
              </a:rPr>
              <a:t>097 83 23 496</a:t>
            </a:r>
            <a:endParaRPr kumimoji="1" lang="en-US" altLang="ru-RU" sz="4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uk-UA" alt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endParaRPr kumimoji="1" lang="en-US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www.zno-kharkiv.org.ua</a:t>
            </a:r>
            <a:r>
              <a:rPr kumimoji="1" lang="uk-UA" alt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uk-UA" altLang="ru-RU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Електронна </a:t>
            </a:r>
            <a:r>
              <a:rPr kumimoji="1" lang="uk-UA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пошта: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kumimoji="1" lang="en-US" altLang="ru-RU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office@zno-kharkiv.org.ua</a:t>
            </a:r>
            <a:r>
              <a:rPr kumimoji="1" lang="uk-UA" alt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1" lang="en-US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kumimoji="1" lang="en-US" alt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Адреса: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kumimoji="1" lang="uk-UA" alt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майдан Свободи, 6, офіс 463, м. Харків, 61022</a:t>
            </a:r>
            <a:endParaRPr kumimoji="1" lang="ru-RU" alt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13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1"/>
            <a:ext cx="15557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2017 - PowerPoi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0" t="85887" r="59633" b="10106"/>
          <a:stretch/>
        </p:blipFill>
        <p:spPr>
          <a:xfrm>
            <a:off x="11660661" y="7430570"/>
            <a:ext cx="370534" cy="298081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10784762" y="3851980"/>
            <a:ext cx="875899" cy="2685448"/>
            <a:chOff x="4312118" y="1992429"/>
            <a:chExt cx="875899" cy="2685448"/>
          </a:xfrm>
        </p:grpSpPr>
        <p:pic>
          <p:nvPicPr>
            <p:cNvPr id="10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9372" r="62378" b="35318"/>
            <a:stretch/>
          </p:blipFill>
          <p:spPr bwMode="auto">
            <a:xfrm>
              <a:off x="4312118" y="1992429"/>
              <a:ext cx="875899" cy="17806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Результат пошуку зображень за запитом &quot;иконки соц сетейфейс&quot;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523" t="8526" r="10270" b="63371"/>
            <a:stretch/>
          </p:blipFill>
          <p:spPr bwMode="auto">
            <a:xfrm>
              <a:off x="4312118" y="3773103"/>
              <a:ext cx="875899" cy="904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prstMaterial="metal">
              <a:bevelT/>
              <a:bevelB w="1143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 rot="19536648">
            <a:off x="-252473" y="688456"/>
            <a:ext cx="2929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Є питання щодо ЗНО?</a:t>
            </a:r>
            <a:endParaRPr lang="en-US" sz="20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047105" y="50690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065150798"/>
              </p:ext>
            </p:extLst>
          </p:nvPr>
        </p:nvGraphicFramePr>
        <p:xfrm>
          <a:off x="262550" y="724277"/>
          <a:ext cx="11663604" cy="5785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2638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1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84"/>
            <a:ext cx="1555611" cy="441472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261852" y="968767"/>
            <a:ext cx="2964660" cy="1678065"/>
            <a:chOff x="47770" y="1576881"/>
            <a:chExt cx="2898122" cy="1678065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467868" y="189249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Шестиугольник 12"/>
            <p:cNvSpPr/>
            <p:nvPr/>
          </p:nvSpPr>
          <p:spPr>
            <a:xfrm>
              <a:off x="47770" y="1576881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61852" y="2860100"/>
            <a:ext cx="2934301" cy="1697657"/>
            <a:chOff x="2946815" y="1543732"/>
            <a:chExt cx="2934301" cy="1697657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403092" y="1878933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946815" y="1543732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323361" y="4834129"/>
            <a:ext cx="2910813" cy="1676602"/>
            <a:chOff x="6010683" y="1570724"/>
            <a:chExt cx="2910813" cy="1676602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6443472" y="1884870"/>
              <a:ext cx="2478024" cy="1362456"/>
            </a:xfrm>
            <a:prstGeom prst="round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Шестиугольник 28"/>
            <p:cNvSpPr/>
            <p:nvPr/>
          </p:nvSpPr>
          <p:spPr>
            <a:xfrm>
              <a:off x="6010683" y="1570724"/>
              <a:ext cx="862076" cy="658367"/>
            </a:xfrm>
            <a:prstGeom prst="hexagon">
              <a:avLst/>
            </a:prstGeom>
            <a:solidFill>
              <a:srgbClr val="FFFF66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sp>
        <p:nvSpPr>
          <p:cNvPr id="50" name="Прямоугольник 49"/>
          <p:cNvSpPr/>
          <p:nvPr/>
        </p:nvSpPr>
        <p:spPr>
          <a:xfrm>
            <a:off x="898543" y="1693577"/>
            <a:ext cx="21155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Математика</a:t>
            </a:r>
            <a:endParaRPr lang="ru-RU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5144027" y="1497688"/>
            <a:ext cx="195008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Англійська </a:t>
            </a:r>
          </a:p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мова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02786" y="3469160"/>
            <a:ext cx="2560894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Українська мова </a:t>
            </a:r>
          </a:p>
          <a:p>
            <a:pPr algn="ctr"/>
            <a:r>
              <a:rPr lang="uk-UA" sz="25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 література</a:t>
            </a:r>
            <a:endParaRPr lang="uk-UA" sz="25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176118" y="5528972"/>
            <a:ext cx="14551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Німецька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848612" y="5511243"/>
            <a:ext cx="2518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Історія України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0095031" y="5622522"/>
            <a:ext cx="9941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Хімія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438785" y="1772789"/>
            <a:ext cx="168963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Географія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851118" y="3613247"/>
            <a:ext cx="12380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Фізика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02238" y="3626121"/>
            <a:ext cx="14336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uk-UA" sz="28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Біологія</a:t>
            </a:r>
            <a:endParaRPr lang="uk-UA" sz="28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145780" y="5145138"/>
            <a:ext cx="146155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Іспанська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36933" y="5914910"/>
            <a:ext cx="184209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Французька</a:t>
            </a:r>
            <a:endParaRPr lang="uk-UA" sz="2400" b="1" cap="none" spc="0" dirty="0">
              <a:ln/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Заголовок 4"/>
          <p:cNvSpPr txBox="1">
            <a:spLocks/>
          </p:cNvSpPr>
          <p:nvPr/>
        </p:nvSpPr>
        <p:spPr>
          <a:xfrm>
            <a:off x="1472648" y="47028"/>
            <a:ext cx="10094494" cy="107244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rgbClr val="FF0066"/>
                </a:solidFill>
                <a:latin typeface="+mn-lt"/>
              </a:rPr>
              <a:t>Календар проведення ЗНО-2018</a:t>
            </a:r>
            <a:endParaRPr lang="ru-RU" sz="5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294" y="1042580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22.05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257162" y="2944816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24.05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19577" y="4900744"/>
            <a:ext cx="898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29.05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4327584" y="995168"/>
            <a:ext cx="2952453" cy="1666908"/>
            <a:chOff x="4254664" y="953771"/>
            <a:chExt cx="2952453" cy="1666908"/>
          </a:xfrm>
        </p:grpSpPr>
        <p:grpSp>
          <p:nvGrpSpPr>
            <p:cNvPr id="40" name="Группа 39"/>
            <p:cNvGrpSpPr/>
            <p:nvPr/>
          </p:nvGrpSpPr>
          <p:grpSpPr>
            <a:xfrm>
              <a:off x="4296886" y="953771"/>
              <a:ext cx="2910231" cy="1666908"/>
              <a:chOff x="8946489" y="1516728"/>
              <a:chExt cx="2910231" cy="1666908"/>
            </a:xfrm>
          </p:grpSpPr>
          <p:sp>
            <p:nvSpPr>
              <p:cNvPr id="12" name="Скругленный прямоугольник 11"/>
              <p:cNvSpPr/>
              <p:nvPr/>
            </p:nvSpPr>
            <p:spPr>
              <a:xfrm>
                <a:off x="9378696" y="182118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Шестиугольник 31"/>
              <p:cNvSpPr/>
              <p:nvPr/>
            </p:nvSpPr>
            <p:spPr>
              <a:xfrm>
                <a:off x="8946489" y="151672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5" name="TextBox 64"/>
            <p:cNvSpPr txBox="1"/>
            <p:nvPr/>
          </p:nvSpPr>
          <p:spPr>
            <a:xfrm>
              <a:off x="4254664" y="102972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01.06</a:t>
              </a: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4349350" y="2913401"/>
            <a:ext cx="2977286" cy="1655558"/>
            <a:chOff x="4315408" y="2931607"/>
            <a:chExt cx="2977286" cy="1655558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4338963" y="2931607"/>
              <a:ext cx="2953731" cy="1655558"/>
              <a:chOff x="-7839" y="3501658"/>
              <a:chExt cx="2953731" cy="1655558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868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Шестиугольник 16"/>
              <p:cNvSpPr/>
              <p:nvPr/>
            </p:nvSpPr>
            <p:spPr>
              <a:xfrm>
                <a:off x="-7839" y="3501658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6" name="TextBox 65"/>
            <p:cNvSpPr txBox="1"/>
            <p:nvPr/>
          </p:nvSpPr>
          <p:spPr>
            <a:xfrm>
              <a:off x="4315408" y="3029117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04.06</a:t>
              </a: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4397972" y="4820137"/>
            <a:ext cx="2958625" cy="1673896"/>
            <a:chOff x="4393352" y="4810786"/>
            <a:chExt cx="2958625" cy="1673896"/>
          </a:xfrm>
        </p:grpSpPr>
        <p:grpSp>
          <p:nvGrpSpPr>
            <p:cNvPr id="42" name="Группа 41"/>
            <p:cNvGrpSpPr/>
            <p:nvPr/>
          </p:nvGrpSpPr>
          <p:grpSpPr>
            <a:xfrm>
              <a:off x="4414765" y="4810786"/>
              <a:ext cx="2937212" cy="1673896"/>
              <a:chOff x="3000292" y="3483320"/>
              <a:chExt cx="2937212" cy="1673896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3459480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Шестиугольник 19"/>
              <p:cNvSpPr/>
              <p:nvPr/>
            </p:nvSpPr>
            <p:spPr>
              <a:xfrm>
                <a:off x="3000292" y="3483320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4393352" y="489703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06.06</a:t>
              </a:r>
            </a:p>
          </p:txBody>
        </p:sp>
      </p:grpSp>
      <p:grpSp>
        <p:nvGrpSpPr>
          <p:cNvPr id="73" name="Группа 72"/>
          <p:cNvGrpSpPr/>
          <p:nvPr/>
        </p:nvGrpSpPr>
        <p:grpSpPr>
          <a:xfrm>
            <a:off x="8566760" y="1037368"/>
            <a:ext cx="2955179" cy="1678259"/>
            <a:chOff x="8568654" y="919875"/>
            <a:chExt cx="2955179" cy="1678259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8577056" y="919875"/>
              <a:ext cx="2946777" cy="1678259"/>
              <a:chOff x="5982339" y="3478957"/>
              <a:chExt cx="2946777" cy="1678259"/>
            </a:xfrm>
          </p:grpSpPr>
          <p:sp>
            <p:nvSpPr>
              <p:cNvPr id="9" name="Скругленный прямоугольник 8"/>
              <p:cNvSpPr/>
              <p:nvPr/>
            </p:nvSpPr>
            <p:spPr>
              <a:xfrm>
                <a:off x="6451092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Шестиугольник 22"/>
              <p:cNvSpPr/>
              <p:nvPr/>
            </p:nvSpPr>
            <p:spPr>
              <a:xfrm>
                <a:off x="5982339" y="3478957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8" name="TextBox 67"/>
            <p:cNvSpPr txBox="1"/>
            <p:nvPr/>
          </p:nvSpPr>
          <p:spPr>
            <a:xfrm>
              <a:off x="8568654" y="1001984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08.06</a:t>
              </a:r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8652325" y="2922981"/>
            <a:ext cx="2939963" cy="1646677"/>
            <a:chOff x="8596619" y="2895525"/>
            <a:chExt cx="2939963" cy="1646677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614771" y="2895525"/>
              <a:ext cx="2921811" cy="1646677"/>
              <a:chOff x="8934909" y="3510539"/>
              <a:chExt cx="2921811" cy="1646677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Шестиугольник 34"/>
              <p:cNvSpPr/>
              <p:nvPr/>
            </p:nvSpPr>
            <p:spPr>
              <a:xfrm>
                <a:off x="8934909" y="3510539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8596619" y="2960376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11.06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8745799" y="4856811"/>
            <a:ext cx="2890371" cy="1637222"/>
            <a:chOff x="8666715" y="4897038"/>
            <a:chExt cx="2890371" cy="1637222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8666715" y="4897038"/>
              <a:ext cx="2890371" cy="1637222"/>
              <a:chOff x="8966349" y="3519994"/>
              <a:chExt cx="2890371" cy="1637222"/>
            </a:xfrm>
          </p:grpSpPr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9378696" y="3794760"/>
                <a:ext cx="2478024" cy="1362456"/>
              </a:xfrm>
              <a:prstGeom prst="roundRect">
                <a:avLst/>
              </a:prstGeom>
              <a:noFill/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Шестиугольник 47"/>
              <p:cNvSpPr/>
              <p:nvPr/>
            </p:nvSpPr>
            <p:spPr>
              <a:xfrm>
                <a:off x="8966349" y="3519994"/>
                <a:ext cx="862076" cy="658367"/>
              </a:xfrm>
              <a:prstGeom prst="hexagon">
                <a:avLst/>
              </a:prstGeom>
              <a:solidFill>
                <a:srgbClr val="FFFF66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8666715" y="4995388"/>
              <a:ext cx="898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 smtClean="0"/>
                <a:t>13.06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74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964634" y="1999990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отримують</a:t>
            </a:r>
            <a:r>
              <a:rPr lang="uk-UA" sz="2400" b="1" dirty="0">
                <a:solidFill>
                  <a:srgbClr val="FF0066"/>
                </a:solidFill>
              </a:rPr>
              <a:t> </a:t>
            </a:r>
            <a:r>
              <a:rPr lang="uk-UA" sz="2400" b="1" dirty="0" smtClean="0">
                <a:solidFill>
                  <a:srgbClr val="FF0066"/>
                </a:solidFill>
              </a:rPr>
              <a:t>повну </a:t>
            </a:r>
            <a:r>
              <a:rPr lang="uk-UA" sz="2400" b="1" dirty="0">
                <a:solidFill>
                  <a:srgbClr val="FF0066"/>
                </a:solidFill>
              </a:rPr>
              <a:t>загальну середню освіту у 2018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964634" y="3224705"/>
            <a:ext cx="4621353" cy="25575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600" u="sng" dirty="0">
                <a:latin typeface="Arial" panose="020B0604020202020204" pitchFamily="34" charset="0"/>
                <a:cs typeface="Arial" panose="020B0604020202020204" pitchFamily="34" charset="0"/>
              </a:rPr>
              <a:t>українська </a:t>
            </a:r>
            <a:r>
              <a:rPr lang="uk-UA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мова як </a:t>
            </a:r>
            <a:r>
              <a:rPr lang="uk-UA" sz="16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ОБОВЯЗКОВО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решта предметів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складається у навчальному закладі (ПТНЗ/ВНЗ І-ІІ </a:t>
            </a:r>
            <a:r>
              <a:rPr lang="uk-UA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р.а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.);</a:t>
            </a:r>
          </a:p>
          <a:p>
            <a:pPr marL="357188" algn="just"/>
            <a:endParaRPr lang="uk-UA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algn="just"/>
            <a:r>
              <a:rPr lang="uk-UA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мають право обрати інші предмети ЗНО, які </a:t>
            </a:r>
            <a:r>
              <a:rPr lang="uk-UA" sz="16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зараховуються як </a:t>
            </a:r>
            <a:r>
              <a:rPr lang="uk-U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ДПА</a:t>
            </a:r>
            <a:endParaRPr lang="uk-U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8698644" y="2816683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4"/>
          <p:cNvSpPr txBox="1">
            <a:spLocks/>
          </p:cNvSpPr>
          <p:nvPr/>
        </p:nvSpPr>
        <p:spPr>
          <a:xfrm>
            <a:off x="6825142" y="1931245"/>
            <a:ext cx="4278075" cy="7124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400" b="1" dirty="0" smtClean="0">
                <a:solidFill>
                  <a:srgbClr val="FF0066"/>
                </a:solidFill>
              </a:rPr>
              <a:t>Особи, які </a:t>
            </a:r>
            <a:r>
              <a:rPr lang="uk-UA" sz="2400" b="1" u="sng" dirty="0" smtClean="0"/>
              <a:t>мають</a:t>
            </a:r>
            <a:r>
              <a:rPr lang="uk-UA" sz="2400" b="1" dirty="0" smtClean="0">
                <a:solidFill>
                  <a:srgbClr val="FF0066"/>
                </a:solidFill>
              </a:rPr>
              <a:t> </a:t>
            </a:r>
            <a:r>
              <a:rPr lang="uk-UA" sz="2400" b="1" dirty="0">
                <a:solidFill>
                  <a:srgbClr val="FF0066"/>
                </a:solidFill>
              </a:rPr>
              <a:t>повну загальну середню освіту</a:t>
            </a:r>
            <a:endParaRPr lang="ru-RU" sz="2400" b="1" dirty="0">
              <a:solidFill>
                <a:srgbClr val="FF0066"/>
              </a:solidFill>
            </a:endParaRPr>
          </a:p>
          <a:p>
            <a:pPr algn="ctr"/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6933226" y="3250518"/>
            <a:ext cx="4015471" cy="23236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ЗНО з української мови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літератури</a:t>
            </a:r>
          </a:p>
          <a:p>
            <a:pPr marL="342900" indent="-342900">
              <a:buAutoNum type="arabicPeriod"/>
            </a:pPr>
            <a:endParaRPr lang="uk-UA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Предмети ЗНО - </a:t>
            </a:r>
            <a:r>
              <a:rPr lang="uk-UA" sz="1600" dirty="0">
                <a:latin typeface="Arial" panose="020B0604020202020204" pitchFamily="34" charset="0"/>
                <a:cs typeface="Arial" panose="020B0604020202020204" pitchFamily="34" charset="0"/>
              </a:rPr>
              <a:t>із переліку </a:t>
            </a:r>
            <a:r>
              <a:rPr lang="uk-UA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ВНЗ, в якій планується вступ</a:t>
            </a:r>
          </a:p>
          <a:p>
            <a:endParaRPr lang="uk-U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2937293" y="2790870"/>
            <a:ext cx="484632" cy="433835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4"/>
          <p:cNvSpPr txBox="1">
            <a:spLocks/>
          </p:cNvSpPr>
          <p:nvPr/>
        </p:nvSpPr>
        <p:spPr>
          <a:xfrm>
            <a:off x="2122551" y="250956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Учасники ЗНО-2018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19" name="Заголовок 4"/>
          <p:cNvSpPr txBox="1">
            <a:spLocks/>
          </p:cNvSpPr>
          <p:nvPr/>
        </p:nvSpPr>
        <p:spPr>
          <a:xfrm>
            <a:off x="964633" y="5574214"/>
            <a:ext cx="4621354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- через навчальний заклад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0" name="Заголовок 4"/>
          <p:cNvSpPr txBox="1">
            <a:spLocks/>
          </p:cNvSpPr>
          <p:nvPr/>
        </p:nvSpPr>
        <p:spPr>
          <a:xfrm>
            <a:off x="6725985" y="5574214"/>
            <a:ext cx="4429951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u="sng" dirty="0" smtClean="0">
                <a:solidFill>
                  <a:srgbClr val="FF0066"/>
                </a:solidFill>
              </a:rPr>
              <a:t>Реєстрація на ЗНО  - самостійно</a:t>
            </a:r>
            <a:endParaRPr lang="ru-RU" sz="2000" b="1" u="sng" dirty="0">
              <a:solidFill>
                <a:srgbClr val="FF0066"/>
              </a:solidFill>
            </a:endParaRPr>
          </a:p>
          <a:p>
            <a:pPr algn="ctr"/>
            <a:endParaRPr lang="ru-RU" sz="14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21" name="Стрелка вниз 20"/>
          <p:cNvSpPr/>
          <p:nvPr/>
        </p:nvSpPr>
        <p:spPr>
          <a:xfrm rot="2304239">
            <a:off x="3698973" y="1109237"/>
            <a:ext cx="567751" cy="786221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36421" y="6383028"/>
            <a:ext cx="103278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Можна обрати </a:t>
            </a:r>
            <a:r>
              <a:rPr lang="uk-UA" sz="2000" u="sng" dirty="0" smtClean="0"/>
              <a:t>не </a:t>
            </a:r>
            <a:r>
              <a:rPr lang="uk-UA" sz="2000" u="sng" dirty="0"/>
              <a:t>більше 4-х </a:t>
            </a:r>
            <a:r>
              <a:rPr lang="uk-UA" sz="2000" dirty="0" smtClean="0"/>
              <a:t>предметів ЗНО, з урахуванням  української мови </a:t>
            </a:r>
            <a:r>
              <a:rPr lang="uk-UA" sz="2000" dirty="0"/>
              <a:t>і </a:t>
            </a:r>
            <a:r>
              <a:rPr lang="uk-UA" sz="2000" dirty="0" smtClean="0"/>
              <a:t>літератури </a:t>
            </a:r>
            <a:endParaRPr lang="ru-RU" sz="2000" dirty="0"/>
          </a:p>
        </p:txBody>
      </p:sp>
      <p:sp>
        <p:nvSpPr>
          <p:cNvPr id="17" name="Стрелка вниз 16"/>
          <p:cNvSpPr/>
          <p:nvPr/>
        </p:nvSpPr>
        <p:spPr>
          <a:xfrm rot="19173651">
            <a:off x="7523498" y="1111765"/>
            <a:ext cx="567751" cy="799607"/>
          </a:xfrm>
          <a:prstGeom prst="downArrow">
            <a:avLst/>
          </a:prstGeom>
          <a:solidFill>
            <a:srgbClr val="FF006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8725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30447" y="480197"/>
            <a:ext cx="7863840" cy="77237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Реєстрація на ЗНО - 2018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6751" y="3387375"/>
            <a:ext cx="59694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1268561" y="1769454"/>
            <a:ext cx="1075763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Визначитися із переліком предметів ЗНО,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необхідних для вступу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(Правила </a:t>
            </a:r>
            <a:r>
              <a:rPr lang="uk-UA" alt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прийому до </a:t>
            </a:r>
            <a:r>
              <a:rPr lang="uk-UA" altLang="ru-RU" sz="2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ВНЗ 2018 року).</a:t>
            </a:r>
            <a:endParaRPr lang="ru-RU" alt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268561" y="2956488"/>
            <a:ext cx="10190888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2. Підготувати документи:</a:t>
            </a:r>
          </a:p>
          <a:p>
            <a:pPr marL="361950" indent="-361950" algn="just">
              <a:defRPr/>
            </a:pPr>
            <a:endParaRPr lang="uk-UA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копію документа, що посвідчує особу (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паспорт);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buFontTx/>
              <a:buChar char="•"/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дві однакові фотокартки розміром 3х4 із зображенням,  що відповідає досягнутому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віку.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endParaRPr lang="uk-UA" sz="20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3. Сформувати та оформити реєстраційну картку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(спеціальна програма на </a:t>
            </a:r>
            <a:r>
              <a:rPr lang="uk-UA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сайті </a:t>
            </a: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УЦОЯО з 06.02.2018 р.).</a:t>
            </a:r>
            <a:endParaRPr lang="uk-UA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  <a:p>
            <a:pPr marL="361950" indent="-361950" algn="just">
              <a:defRPr/>
            </a:pPr>
            <a:r>
              <a:rPr lang="uk-UA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ru-RU" sz="2800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9536648">
            <a:off x="-460022" y="814387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Як підготуватися до реєстрації на ЗНО?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8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6" y="34630"/>
            <a:ext cx="1555611" cy="441472"/>
          </a:xfrm>
          <a:prstGeom prst="rect">
            <a:avLst/>
          </a:prstGeom>
        </p:spPr>
      </p:pic>
      <p:sp>
        <p:nvSpPr>
          <p:cNvPr id="3" name="Заголовок 4"/>
          <p:cNvSpPr txBox="1">
            <a:spLocks/>
          </p:cNvSpPr>
          <p:nvPr/>
        </p:nvSpPr>
        <p:spPr>
          <a:xfrm>
            <a:off x="2383623" y="107088"/>
            <a:ext cx="7863840" cy="772372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Сертифікат ЗНО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30128" t="21670" r="30454" b="20139"/>
          <a:stretch/>
        </p:blipFill>
        <p:spPr>
          <a:xfrm>
            <a:off x="2641117" y="814812"/>
            <a:ext cx="7348851" cy="595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6938950" y="1665839"/>
            <a:ext cx="2929328" cy="244443"/>
          </a:xfrm>
          <a:prstGeom prst="roundRect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0495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2213330" y="0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7200" b="1" dirty="0" smtClean="0">
                <a:solidFill>
                  <a:srgbClr val="FF0066"/>
                </a:solidFill>
                <a:latin typeface="+mn-lt"/>
              </a:rPr>
              <a:t>Результати</a:t>
            </a:r>
            <a:endParaRPr lang="ru-RU" sz="72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Заголовок 4"/>
          <p:cNvSpPr txBox="1">
            <a:spLocks/>
          </p:cNvSpPr>
          <p:nvPr/>
        </p:nvSpPr>
        <p:spPr>
          <a:xfrm>
            <a:off x="1401484" y="2060054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ЗНО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7618555" y="2060053"/>
            <a:ext cx="3174462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+mn-lt"/>
              </a:rPr>
              <a:t>ДПА</a:t>
            </a:r>
            <a:endParaRPr lang="ru-RU" sz="4800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Стрелка вниз 6"/>
          <p:cNvSpPr/>
          <p:nvPr/>
        </p:nvSpPr>
        <p:spPr>
          <a:xfrm rot="2663433">
            <a:off x="3296055" y="1224324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9275360">
            <a:off x="8378308" y="1189616"/>
            <a:ext cx="484632" cy="581278"/>
          </a:xfrm>
          <a:prstGeom prst="downArrow">
            <a:avLst/>
          </a:prstGeom>
          <a:solidFill>
            <a:srgbClr val="FFFF99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394636" y="2975455"/>
            <a:ext cx="5534526" cy="306921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dirty="0" smtClean="0">
                <a:latin typeface="+mn-lt"/>
              </a:rPr>
              <a:t>Розміщуються </a:t>
            </a:r>
            <a:r>
              <a:rPr lang="uk-UA" sz="2000" b="1" dirty="0" smtClean="0">
                <a:latin typeface="+mn-lt"/>
              </a:rPr>
              <a:t>на інформаційних сторінках учасників ЗНО</a:t>
            </a:r>
            <a:r>
              <a:rPr lang="uk-UA" sz="2000" dirty="0" smtClean="0">
                <a:latin typeface="+mn-lt"/>
              </a:rPr>
              <a:t>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учасником ЗНО самостійно </a:t>
            </a:r>
            <a:r>
              <a:rPr lang="uk-UA" sz="2000" dirty="0"/>
              <a:t>із сайту УЦОЯО – розділ «Інформаційна сторінка</a:t>
            </a:r>
            <a:r>
              <a:rPr lang="uk-UA" sz="2000" dirty="0" smtClean="0"/>
              <a:t>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0" name="Заголовок 4"/>
          <p:cNvSpPr txBox="1">
            <a:spLocks/>
          </p:cNvSpPr>
          <p:nvPr/>
        </p:nvSpPr>
        <p:spPr>
          <a:xfrm>
            <a:off x="6582125" y="2927329"/>
            <a:ext cx="5247323" cy="311733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2000" b="1" dirty="0" smtClean="0">
                <a:latin typeface="+mn-lt"/>
              </a:rPr>
              <a:t>Передаються</a:t>
            </a:r>
            <a:r>
              <a:rPr lang="uk-UA" sz="2000" dirty="0" smtClean="0">
                <a:latin typeface="+mn-lt"/>
              </a:rPr>
              <a:t> до навчальних закладів (ЗНЗ, ПТНЗ, ВНЗ І-ІІ </a:t>
            </a:r>
            <a:r>
              <a:rPr lang="uk-UA" sz="2000" dirty="0" err="1" smtClean="0">
                <a:latin typeface="+mn-lt"/>
              </a:rPr>
              <a:t>р.а</a:t>
            </a:r>
            <a:r>
              <a:rPr lang="uk-UA" sz="2000" dirty="0" smtClean="0">
                <a:latin typeface="+mn-lt"/>
              </a:rPr>
              <a:t>.) </a:t>
            </a:r>
            <a:r>
              <a:rPr lang="uk-UA" sz="2000" b="1" dirty="0" smtClean="0">
                <a:latin typeface="+mn-lt"/>
              </a:rPr>
              <a:t>в електронному вигляді: </a:t>
            </a:r>
          </a:p>
          <a:p>
            <a:pPr algn="ctr"/>
            <a:endParaRPr lang="uk-UA" sz="2000" dirty="0" smtClean="0">
              <a:latin typeface="+mn-lt"/>
            </a:endParaRP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15.06.2018 </a:t>
            </a:r>
            <a:r>
              <a:rPr lang="uk-UA" sz="2000" dirty="0" smtClean="0">
                <a:latin typeface="+mn-lt"/>
              </a:rPr>
              <a:t>– математика, українська мова і література, іноземні мови, біологія;</a:t>
            </a:r>
          </a:p>
          <a:p>
            <a:pPr marL="285750" indent="-285750" algn="just">
              <a:buFontTx/>
              <a:buChar char="-"/>
            </a:pPr>
            <a:r>
              <a:rPr lang="uk-UA" sz="2000" b="1" dirty="0" smtClean="0">
                <a:solidFill>
                  <a:srgbClr val="FF0066"/>
                </a:solidFill>
                <a:latin typeface="+mn-lt"/>
              </a:rPr>
              <a:t>До 21.06.2018 </a:t>
            </a:r>
            <a:r>
              <a:rPr lang="uk-UA" sz="2000" dirty="0" smtClean="0">
                <a:latin typeface="+mn-lt"/>
              </a:rPr>
              <a:t>– історія України, географія, фізика, хімія.</a:t>
            </a:r>
          </a:p>
          <a:p>
            <a:pPr marL="285750" indent="-285750" algn="just">
              <a:buFontTx/>
              <a:buChar char="-"/>
            </a:pPr>
            <a:endParaRPr lang="uk-UA" sz="2000" dirty="0">
              <a:latin typeface="+mn-lt"/>
            </a:endParaRPr>
          </a:p>
          <a:p>
            <a:pPr algn="ctr"/>
            <a:r>
              <a:rPr lang="uk-UA" sz="2000" b="1" dirty="0" smtClean="0"/>
              <a:t>Роздруковується навчальним закладом </a:t>
            </a:r>
            <a:r>
              <a:rPr lang="uk-UA" sz="2000" dirty="0"/>
              <a:t>із сайту УЦОЯО – розділ </a:t>
            </a:r>
            <a:r>
              <a:rPr lang="uk-UA" sz="2000" dirty="0" smtClean="0"/>
              <a:t>«Керівникам навчальних закладів».</a:t>
            </a:r>
            <a:endParaRPr lang="uk-UA" sz="2000" dirty="0"/>
          </a:p>
          <a:p>
            <a:pPr algn="just"/>
            <a:endParaRPr lang="ru-RU" sz="16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9536648">
            <a:off x="-89042" y="809533"/>
            <a:ext cx="29086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Коли і де будуть результати ЗНО, ДПА?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02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2757313"/>
            <a:ext cx="7734300" cy="2438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" y="134218"/>
            <a:ext cx="1555611" cy="441472"/>
          </a:xfrm>
          <a:prstGeom prst="rect">
            <a:avLst/>
          </a:prstGeom>
        </p:spPr>
      </p:pic>
      <p:sp>
        <p:nvSpPr>
          <p:cNvPr id="4" name="Заголовок 4"/>
          <p:cNvSpPr txBox="1">
            <a:spLocks/>
          </p:cNvSpPr>
          <p:nvPr/>
        </p:nvSpPr>
        <p:spPr>
          <a:xfrm>
            <a:off x="1879210" y="373806"/>
            <a:ext cx="9426392" cy="7221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b="1" dirty="0" smtClean="0">
                <a:solidFill>
                  <a:srgbClr val="FF0066"/>
                </a:solidFill>
                <a:latin typeface="+mn-lt"/>
              </a:rPr>
              <a:t>Результати (поріг «склав/не склав»)</a:t>
            </a:r>
            <a:endParaRPr lang="ru-RU" b="1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6229165" y="1411300"/>
            <a:ext cx="4822942" cy="6463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за шкалою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від 100 до 200 балів. 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Використовується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964634" y="1430803"/>
            <a:ext cx="5077100" cy="646331"/>
          </a:xfrm>
          <a:prstGeom prst="rect">
            <a:avLst/>
          </a:prstGeom>
          <a:noFill/>
          <a:ln w="381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ЗНО відсутній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– «не склав»</a:t>
            </a:r>
          </a:p>
          <a:p>
            <a:pPr algn="ctr" eaLnBrk="1" hangingPunct="1"/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Не може бути використаний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вступу до ВНЗ</a:t>
            </a:r>
            <a:endParaRPr lang="ru-RU" altLang="ru-RU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1879210" y="5965241"/>
            <a:ext cx="9038144" cy="646331"/>
          </a:xfrm>
          <a:prstGeom prst="rect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Результат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ДПА від 1 до 12 балів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. Використовується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для отримання атестату </a:t>
            </a:r>
            <a:r>
              <a:rPr lang="uk-UA" altLang="ru-RU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про повну загальну середню освіту. Для вступу </a:t>
            </a:r>
            <a:r>
              <a:rPr lang="uk-UA" altLang="ru-RU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до ВНЗ не використовується</a:t>
            </a:r>
            <a:endParaRPr lang="ru-RU" altLang="ru-RU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5400000">
            <a:off x="3734591" y="1067880"/>
            <a:ext cx="557043" cy="2949328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 rot="5400000">
            <a:off x="7696796" y="244093"/>
            <a:ext cx="557043" cy="459486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5944197" y="1633702"/>
            <a:ext cx="557043" cy="7734301"/>
          </a:xfrm>
          <a:prstGeom prst="leftBrace">
            <a:avLst>
              <a:gd name="adj1" fmla="val 8333"/>
              <a:gd name="adj2" fmla="val 54428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32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010"/>
            <a:ext cx="1555611" cy="441472"/>
          </a:xfrm>
          <a:prstGeom prst="rect">
            <a:avLst/>
          </a:prstGeom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355784" y="256822"/>
            <a:ext cx="786384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600" b="1" dirty="0" smtClean="0">
                <a:solidFill>
                  <a:srgbClr val="FF0066"/>
                </a:solidFill>
                <a:latin typeface="+mn-lt"/>
              </a:rPr>
              <a:t>Програми ЗНО</a:t>
            </a:r>
            <a:endParaRPr lang="ru-RU" sz="6600" b="1" dirty="0">
              <a:solidFill>
                <a:srgbClr val="FF0066"/>
              </a:solidFill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1667" t="5788" r="23259" b="46451"/>
          <a:stretch/>
        </p:blipFill>
        <p:spPr>
          <a:xfrm>
            <a:off x="248959" y="1980109"/>
            <a:ext cx="5740830" cy="3250006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pic>
        <p:nvPicPr>
          <p:cNvPr id="6" name="Рисунок 5" descr="Англійська мова | Український центр оцінювання якості освіти - Opera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48" t="6441" r="20635" b="387"/>
          <a:stretch/>
        </p:blipFill>
        <p:spPr>
          <a:xfrm>
            <a:off x="6489758" y="3170234"/>
            <a:ext cx="5503319" cy="3489753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032584" y="3605112"/>
            <a:ext cx="4154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Black" panose="020B0A04020102020204" pitchFamily="34" charset="0"/>
              </a:rPr>
              <a:t>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6431990" y="1821932"/>
            <a:ext cx="6156960" cy="1672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uk-UA" sz="2000" b="1" dirty="0" smtClean="0">
                <a:latin typeface="+mn-lt"/>
              </a:rPr>
              <a:t>Сайт Українського центру оцінювання якості освіти</a:t>
            </a:r>
          </a:p>
          <a:p>
            <a:pPr algn="just"/>
            <a:r>
              <a:rPr lang="en-US" b="1" dirty="0">
                <a:latin typeface="+mn-lt"/>
              </a:rPr>
              <a:t>http://</a:t>
            </a:r>
            <a:r>
              <a:rPr lang="en-US" b="1" dirty="0" smtClean="0">
                <a:latin typeface="+mn-lt"/>
              </a:rPr>
              <a:t>testportal.gov.ua</a:t>
            </a:r>
            <a:endParaRPr lang="ru-RU" b="1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  <a:p>
            <a:pPr algn="ctr"/>
            <a:endParaRPr lang="uk-UA" sz="1600" dirty="0" smtClean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536648">
            <a:off x="-360118" y="772980"/>
            <a:ext cx="3138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600" cap="all" dirty="0" smtClean="0">
                <a:ln w="9000" cmpd="sng">
                  <a:solidFill>
                    <a:srgbClr val="002060"/>
                  </a:solidFill>
                  <a:prstDash val="solid"/>
                </a:ln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Де познайомитися із змістом тесту?</a:t>
            </a:r>
            <a:endParaRPr lang="en-US" sz="1600" cap="all" dirty="0">
              <a:ln w="9000" cmpd="sng">
                <a:solidFill>
                  <a:srgbClr val="002060"/>
                </a:solidFill>
                <a:prstDash val="solid"/>
              </a:ln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9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672</Words>
  <Application>Microsoft Office PowerPoint</Application>
  <PresentationFormat>Произвольный</PresentationFormat>
  <Paragraphs>147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Особливості ЗНО-2018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ЗНО-2018</dc:title>
  <dc:creator>Валерия А. Ханикова</dc:creator>
  <cp:lastModifiedBy>User</cp:lastModifiedBy>
  <cp:revision>83</cp:revision>
  <dcterms:created xsi:type="dcterms:W3CDTF">2017-10-04T07:05:18Z</dcterms:created>
  <dcterms:modified xsi:type="dcterms:W3CDTF">2017-10-18T04:49:17Z</dcterms:modified>
</cp:coreProperties>
</file>